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301" r:id="rId4"/>
    <p:sldId id="297" r:id="rId5"/>
    <p:sldId id="302" r:id="rId6"/>
    <p:sldId id="271" r:id="rId7"/>
    <p:sldId id="291" r:id="rId8"/>
    <p:sldId id="299" r:id="rId9"/>
    <p:sldId id="300" r:id="rId10"/>
    <p:sldId id="289" r:id="rId11"/>
    <p:sldId id="303" r:id="rId12"/>
    <p:sldId id="296" r:id="rId13"/>
    <p:sldId id="263" r:id="rId14"/>
    <p:sldId id="264" r:id="rId15"/>
    <p:sldId id="267" r:id="rId16"/>
    <p:sldId id="261" r:id="rId17"/>
    <p:sldId id="277" r:id="rId18"/>
    <p:sldId id="276" r:id="rId19"/>
    <p:sldId id="262" r:id="rId20"/>
    <p:sldId id="278" r:id="rId21"/>
    <p:sldId id="298" r:id="rId22"/>
    <p:sldId id="304" r:id="rId23"/>
    <p:sldId id="266" r:id="rId24"/>
    <p:sldId id="28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008000"/>
    <a:srgbClr val="FF0066"/>
    <a:srgbClr val="D6009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5" autoAdjust="0"/>
    <p:restoredTop sz="94660"/>
  </p:normalViewPr>
  <p:slideViewPr>
    <p:cSldViewPr>
      <p:cViewPr varScale="1">
        <p:scale>
          <a:sx n="102" d="100"/>
          <a:sy n="102" d="100"/>
        </p:scale>
        <p:origin x="2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A9952-AB4A-46F8-9D91-B36A15CE35AD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77ACA-3D15-44AE-B118-8E3AEAD1A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B565-19D0-4291-B684-8C73FC259BB0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0CFE-5CE0-4CF0-8DC5-7F327C68B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D8894-96B5-4010-BA13-2311077752D2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15A0-5396-4291-8826-C5BF99C60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5D77-9C3B-4E69-A470-DED918C7CC41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47997-F338-4716-98C1-3EAF095DA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63E2-3567-4249-B856-FACE8FFA9F7D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A7D4-E4D9-4CC1-A539-ED606A8A9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5501-A2AB-4DB8-9634-80B4874D190B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8526-BCA7-43A6-A774-7A3B6B9A1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0E7F-D675-4A8D-8A54-D41FC0F31DB9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57E0-DC26-4783-A00F-447BB383D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C63C-E5C7-4206-9167-E736286B4FB9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4E40B-FE5A-400A-A702-8883D85E3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3E9AA-1583-4AB9-9726-6D193BB9E631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51042-A088-45F1-AFC6-E9E4C1D60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FC5D2-D6C8-4177-B0E9-3CA645A6EAB7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90F6-639A-4B96-BCC7-F68310583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4AAD-C0AA-4077-93CF-8B946D257046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0CA62-1846-4705-8F18-1E5274621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250838-0232-4FF1-976C-7E662F630F66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FE0458-02BB-469A-A466-DBCA4A7B3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258888" y="3357563"/>
            <a:ext cx="7416800" cy="1439862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 </a:t>
            </a:r>
            <a:r>
              <a:rPr lang="ru-RU" sz="2800" b="1" smtClean="0"/>
              <a:t>«Обновление содержания развивающей среды по физическому развитию детей»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15888"/>
            <a:ext cx="8785225" cy="5048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1400" dirty="0">
                <a:latin typeface="Calibri Light"/>
              </a:rPr>
              <a:t>Г</a:t>
            </a:r>
            <a:r>
              <a:rPr lang="ru-RU" sz="1400" dirty="0" smtClean="0">
                <a:latin typeface="Calibri Light"/>
              </a:rPr>
              <a:t>ородская инновационная площадка </a:t>
            </a:r>
            <a:r>
              <a:rPr lang="ru-RU" sz="1400" dirty="0" smtClean="0">
                <a:latin typeface="Arial" charset="0"/>
              </a:rPr>
              <a:t>«</a:t>
            </a:r>
            <a:r>
              <a:rPr lang="ru-RU" sz="1400" dirty="0" smtClean="0">
                <a:latin typeface="Calibri Light"/>
              </a:rPr>
              <a:t>Обновление содержания развивающей предметно-пространственной среды по физическому развитию детей в соответствии с ФГОС дошкольного  образования</a:t>
            </a:r>
            <a:r>
              <a:rPr lang="ru-RU" sz="1400" dirty="0" smtClean="0">
                <a:latin typeface="Arial" charset="0"/>
              </a:rPr>
              <a:t>»</a:t>
            </a:r>
            <a:endParaRPr lang="ru-RU" sz="1400" dirty="0" smtClean="0">
              <a:latin typeface="Calibri Light"/>
            </a:endParaRPr>
          </a:p>
          <a:p>
            <a:pPr eaLnBrk="1" hangingPunct="1">
              <a:lnSpc>
                <a:spcPct val="70000"/>
              </a:lnSpc>
            </a:pPr>
            <a:endParaRPr lang="ru-RU" sz="2000" b="1" dirty="0" smtClean="0"/>
          </a:p>
        </p:txBody>
      </p:sp>
      <p:sp>
        <p:nvSpPr>
          <p:cNvPr id="13316" name="Подзаголовок 2"/>
          <p:cNvSpPr txBox="1">
            <a:spLocks/>
          </p:cNvSpPr>
          <p:nvPr/>
        </p:nvSpPr>
        <p:spPr bwMode="auto">
          <a:xfrm>
            <a:off x="2843213" y="5084763"/>
            <a:ext cx="57610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endParaRPr lang="ru-RU" sz="2000" b="1">
              <a:solidFill>
                <a:srgbClr val="663300"/>
              </a:solidFill>
              <a:latin typeface="Calibri Light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219700" y="5300663"/>
            <a:ext cx="3278188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ru-RU" sz="1200" b="1">
                <a:solidFill>
                  <a:srgbClr val="663300"/>
                </a:solidFill>
              </a:rPr>
              <a:t>Подготовила: </a:t>
            </a:r>
            <a:br>
              <a:rPr lang="ru-RU" sz="1200" b="1">
                <a:solidFill>
                  <a:srgbClr val="663300"/>
                </a:solidFill>
              </a:rPr>
            </a:br>
            <a:r>
              <a:rPr lang="ru-RU" sz="1200" b="1">
                <a:solidFill>
                  <a:srgbClr val="663300"/>
                </a:solidFill>
              </a:rPr>
              <a:t>старший воспитатель Ступакова В.Г.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23528" y="6488668"/>
            <a:ext cx="7630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©</a:t>
            </a:r>
            <a:r>
              <a:rPr lang="ru-RU" b="1" dirty="0"/>
              <a:t>  МОУ </a:t>
            </a:r>
            <a:r>
              <a:rPr lang="ru-RU" b="1" dirty="0" smtClean="0"/>
              <a:t>«Детский сад «Дюймовочка</a:t>
            </a:r>
            <a:r>
              <a:rPr lang="ru-RU" b="1" dirty="0"/>
              <a:t>»  г. Переславля – </a:t>
            </a:r>
            <a:r>
              <a:rPr lang="ru-RU" b="1" dirty="0" smtClean="0"/>
              <a:t>Залесского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893175" cy="1263650"/>
          </a:xfrm>
        </p:spPr>
        <p:txBody>
          <a:bodyPr/>
          <a:lstStyle/>
          <a:p>
            <a:r>
              <a:rPr lang="ru-RU" sz="2400" smtClean="0"/>
              <a:t> </a:t>
            </a:r>
            <a:r>
              <a:rPr lang="ru-RU" sz="2400" smtClean="0">
                <a:latin typeface="Times New Roman" pitchFamily="18" charset="0"/>
              </a:rPr>
              <a:t>Разработана серия занятий по лыжной подготовке дошкольников.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Проведено открытое городское занятие по лыжной подготовке детей старшего дошкольного возраста.</a:t>
            </a:r>
            <a:br>
              <a:rPr lang="ru-RU" sz="2400" smtClean="0">
                <a:latin typeface="Times New Roman" pitchFamily="18" charset="0"/>
              </a:rPr>
            </a:br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971550" y="6151563"/>
            <a:ext cx="7486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Продолжено пополнение лыжной базы МДОУ </a:t>
            </a:r>
            <a:r>
              <a:rPr lang="ru-RU" sz="2000" dirty="0">
                <a:solidFill>
                  <a:srgbClr val="000000"/>
                </a:solidFill>
                <a:latin typeface="Calibri Light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 Light"/>
              </a:rPr>
            </a:br>
            <a:endParaRPr lang="ru-RU" sz="2000" dirty="0"/>
          </a:p>
        </p:txBody>
      </p:sp>
      <p:pic>
        <p:nvPicPr>
          <p:cNvPr id="25604" name="Picture 4" descr="лыжи откр 2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40322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лыжи откр 2015 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1663"/>
            <a:ext cx="3932237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лыжи откр Зом  2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341438"/>
            <a:ext cx="23764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50825" y="365125"/>
            <a:ext cx="8713788" cy="903288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здоровья и спорта. Физическая культура -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26627" name="Рисунок 4" descr="DSCN04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3568700" cy="267811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6628" name="Рисунок 5" descr="DSCN04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196975"/>
            <a:ext cx="3570287" cy="26765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6629" name="Рисунок 3" descr="DSCN048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644900"/>
            <a:ext cx="3889375" cy="291623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5300663"/>
            <a:ext cx="3052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Педагоги МДОУ </a:t>
            </a:r>
            <a:b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«Дюймовочка»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50825" y="365125"/>
            <a:ext cx="8424863" cy="1479550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регионального проекта по возрождению «ГТО» педагоги детского сада приняли участие в спортивно-патриотической акции среди педагогов Ярославской области «Веди за собой!»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738" y="5732463"/>
            <a:ext cx="4824412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eaLnBrk="0" hangingPunct="0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Лыжный пробег. М. </a:t>
            </a:r>
            <a:r>
              <a:rPr lang="ru-RU" sz="24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Касарка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7652" name="Picture 4" descr="DSC057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773238"/>
            <a:ext cx="4233863" cy="31750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7653" name="Picture 5" descr="DSC057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3865563"/>
            <a:ext cx="3600450" cy="270033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7654" name="Picture 6" descr="DSC057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773238"/>
            <a:ext cx="3263900" cy="346233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250825" y="333375"/>
            <a:ext cx="7199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Взаимодействие с детским садом «Колокольчик» </a:t>
            </a:r>
          </a:p>
        </p:txBody>
      </p:sp>
      <p:pic>
        <p:nvPicPr>
          <p:cNvPr id="28675" name="Picture 4" descr="P1130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644900"/>
            <a:ext cx="3960812" cy="2971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8676" name="Picture 4" descr="P11300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052513"/>
            <a:ext cx="3671887" cy="237648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8677" name="Picture 5" descr="P11305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4"/>
          <a:stretch>
            <a:fillRect/>
          </a:stretch>
        </p:blipFill>
        <p:spPr bwMode="auto">
          <a:xfrm>
            <a:off x="468313" y="1052513"/>
            <a:ext cx="4032250" cy="237648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8678" name="Picture 6" descr="P11304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644900"/>
            <a:ext cx="3960812" cy="297021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5638800" cy="715963"/>
          </a:xfrm>
        </p:spPr>
        <p:txBody>
          <a:bodyPr/>
          <a:lstStyle/>
          <a:p>
            <a:pPr algn="ctr" eaLnBrk="1" hangingPunct="1"/>
            <a:r>
              <a:rPr lang="ru-RU" sz="3600" b="1" i="1" smtClean="0">
                <a:ea typeface="Calibri" pitchFamily="34" charset="0"/>
                <a:cs typeface="Cambria" pitchFamily="18" charset="0"/>
              </a:rPr>
              <a:t> </a:t>
            </a:r>
            <a:endParaRPr lang="ru-RU" sz="3100" smtClean="0">
              <a:solidFill>
                <a:srgbClr val="0000FF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9699" name="Rectangle 6"/>
          <p:cNvSpPr txBox="1">
            <a:spLocks noChangeArrowheads="1"/>
          </p:cNvSpPr>
          <p:nvPr/>
        </p:nvSpPr>
        <p:spPr bwMode="auto">
          <a:xfrm>
            <a:off x="323850" y="183105"/>
            <a:ext cx="6948488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685800" eaLnBrk="0" hangingPunct="0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Внесены дополнения в Программу   физкультурного кружка «Ритмика» по использованию нестандартного </a:t>
            </a:r>
            <a:r>
              <a:rPr 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оборудования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9700" name="Picture 4" descr="DSC040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49388"/>
            <a:ext cx="6913563" cy="51847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 txBox="1">
            <a:spLocks/>
          </p:cNvSpPr>
          <p:nvPr/>
        </p:nvSpPr>
        <p:spPr bwMode="auto">
          <a:xfrm>
            <a:off x="609600" y="8383588"/>
            <a:ext cx="50355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</a:pPr>
            <a:endParaRPr lang="ru-RU" sz="3300" b="1" i="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723" name="Прямоугольник 8"/>
          <p:cNvSpPr>
            <a:spLocks noChangeArrowheads="1"/>
          </p:cNvSpPr>
          <p:nvPr/>
        </p:nvSpPr>
        <p:spPr bwMode="auto">
          <a:xfrm>
            <a:off x="323850" y="333375"/>
            <a:ext cx="6769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Составлена  Программа  оздоровительного кружка «Профилактика  плоскостопия»</a:t>
            </a:r>
          </a:p>
        </p:txBody>
      </p:sp>
      <p:pic>
        <p:nvPicPr>
          <p:cNvPr id="30724" name="Picture 4" descr="DSC017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270000"/>
            <a:ext cx="4084637" cy="30638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30725" name="Picture 5" descr="DSC017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500438"/>
            <a:ext cx="4587875" cy="317023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79388" y="404813"/>
            <a:ext cx="684053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Вовлечение родителей  в образовательную деятельность, осуществление поддержки по вопросам физического  воспитания и укрепления здоровья детей.</a:t>
            </a:r>
          </a:p>
          <a:p>
            <a:pPr>
              <a:buFont typeface="Arial" charset="0"/>
              <a:buChar char="•"/>
            </a:pPr>
            <a:endParaRPr lang="ru-RU" sz="2000" dirty="0"/>
          </a:p>
          <a:p>
            <a:pPr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Проведено анкетирование родителей (законных представителей) по физическому развитию дошкольников в семье.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Изучен опыт  взаимодействия  с родителями  по физическому воспитанию  в  дошкольных учреждениях области.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подборка информационных консультаций для родителей по физическому  развитию детей.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250825" y="5300663"/>
            <a:ext cx="6696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ru-RU" sz="2000"/>
          </a:p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609600" y="8383588"/>
            <a:ext cx="50355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</a:pPr>
            <a:endParaRPr lang="ru-RU" sz="3300" b="1" i="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771" name="Заголовок 1"/>
          <p:cNvSpPr txBox="1">
            <a:spLocks/>
          </p:cNvSpPr>
          <p:nvPr/>
        </p:nvSpPr>
        <p:spPr bwMode="auto">
          <a:xfrm>
            <a:off x="179388" y="4318000"/>
            <a:ext cx="56403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</a:pPr>
            <a:r>
              <a:rPr lang="ru-RU" sz="2800" i="1">
                <a:solidFill>
                  <a:srgbClr val="000000"/>
                </a:solidFill>
                <a:latin typeface="Calibri Light"/>
                <a:ea typeface="Calibri" pitchFamily="34" charset="0"/>
                <a:cs typeface="Cambria" pitchFamily="18" charset="0"/>
              </a:rPr>
              <a:t/>
            </a:r>
            <a:br>
              <a:rPr lang="ru-RU" sz="2800" i="1">
                <a:solidFill>
                  <a:srgbClr val="000000"/>
                </a:solidFill>
                <a:latin typeface="Calibri Light"/>
                <a:ea typeface="Calibri" pitchFamily="34" charset="0"/>
                <a:cs typeface="Cambria" pitchFamily="18" charset="0"/>
              </a:rPr>
            </a:br>
            <a:endParaRPr lang="ru-RU" sz="3300" b="1" i="1">
              <a:solidFill>
                <a:srgbClr val="000000"/>
              </a:solidFill>
              <a:latin typeface="Calibri Light"/>
              <a:ea typeface="Calibri" pitchFamily="34" charset="0"/>
              <a:cs typeface="Cambria" pitchFamily="18" charset="0"/>
            </a:endParaRPr>
          </a:p>
        </p:txBody>
      </p:sp>
      <p:sp>
        <p:nvSpPr>
          <p:cNvPr id="32772" name="Прямоугольник 7"/>
          <p:cNvSpPr>
            <a:spLocks noChangeArrowheads="1"/>
          </p:cNvSpPr>
          <p:nvPr/>
        </p:nvSpPr>
        <p:spPr bwMode="auto">
          <a:xfrm>
            <a:off x="179388" y="260350"/>
            <a:ext cx="6769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Конкурс плакатов  </a:t>
            </a:r>
            <a:r>
              <a:rPr 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Физкультура в нашей семье» </a:t>
            </a:r>
          </a:p>
        </p:txBody>
      </p:sp>
      <p:pic>
        <p:nvPicPr>
          <p:cNvPr id="32773" name="Рисунок 4" descr="P10502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25"/>
          <a:stretch>
            <a:fillRect/>
          </a:stretch>
        </p:blipFill>
        <p:spPr bwMode="auto">
          <a:xfrm>
            <a:off x="179388" y="1053430"/>
            <a:ext cx="71072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388" y="5949280"/>
            <a:ext cx="7107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поддержка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инициатив здорового образа жизни внутри семьи.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 txBox="1">
            <a:spLocks/>
          </p:cNvSpPr>
          <p:nvPr/>
        </p:nvSpPr>
        <p:spPr bwMode="auto">
          <a:xfrm>
            <a:off x="609600" y="8383588"/>
            <a:ext cx="50355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</a:pPr>
            <a:endParaRPr lang="ru-RU" sz="3300" b="1" i="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795" name="Прямоугольник 5"/>
          <p:cNvSpPr>
            <a:spLocks noChangeArrowheads="1"/>
          </p:cNvSpPr>
          <p:nvPr/>
        </p:nvSpPr>
        <p:spPr bwMode="auto">
          <a:xfrm>
            <a:off x="395288" y="333375"/>
            <a:ext cx="6480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Опубликованы статьи в СМИ</a:t>
            </a:r>
          </a:p>
        </p:txBody>
      </p:sp>
      <p:pic>
        <p:nvPicPr>
          <p:cNvPr id="33796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52513"/>
            <a:ext cx="403066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0" y="1916113"/>
            <a:ext cx="2119313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1163" y="2492375"/>
            <a:ext cx="21717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250825" y="188913"/>
            <a:ext cx="67691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/>
          </a:p>
          <a:p>
            <a:r>
              <a:rPr lang="ru-RU" sz="2000" dirty="0" smtClean="0"/>
              <a:t>Проводятся </a:t>
            </a:r>
            <a:r>
              <a:rPr lang="ru-RU" sz="2000" dirty="0"/>
              <a:t>физкультурно-</a:t>
            </a:r>
            <a:r>
              <a:rPr lang="ru-RU" sz="2000" dirty="0" err="1"/>
              <a:t>спортивние</a:t>
            </a:r>
            <a:r>
              <a:rPr lang="ru-RU" sz="2000" dirty="0"/>
              <a:t> мероприятия детей совместно с родителями, активизирующие  общение родителей с ребенком в процессе  физкультурных занятий. </a:t>
            </a:r>
          </a:p>
          <a:p>
            <a:endParaRPr lang="ru-RU" sz="2000" dirty="0"/>
          </a:p>
        </p:txBody>
      </p:sp>
      <p:pic>
        <p:nvPicPr>
          <p:cNvPr id="34819" name="Picture 3" descr="P11200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420938"/>
            <a:ext cx="6473825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395288" y="260350"/>
            <a:ext cx="8064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В феврале </a:t>
            </a:r>
            <a:r>
              <a:rPr lang="ru-RU" sz="2400" dirty="0" smtClean="0">
                <a:latin typeface="Times New Roman" pitchFamily="18" charset="0"/>
              </a:rPr>
              <a:t>состоялся  </a:t>
            </a:r>
            <a:r>
              <a:rPr lang="ru-RU" sz="2400" dirty="0">
                <a:latin typeface="Times New Roman" pitchFamily="18" charset="0"/>
              </a:rPr>
              <a:t>смотр-конкурс «Оформление центров двигательной активности в группе». </a:t>
            </a:r>
          </a:p>
          <a:p>
            <a:r>
              <a:rPr lang="ru-RU" sz="2400" dirty="0">
                <a:latin typeface="Times New Roman" pitchFamily="18" charset="0"/>
              </a:rPr>
              <a:t>Цель: Пополнить центры двигательной активности воспитанников нестандартным оборудованием. Повысить компетентность педагогов в создании условий для </a:t>
            </a:r>
            <a:r>
              <a:rPr lang="ru-RU" sz="2400" dirty="0" err="1">
                <a:latin typeface="Times New Roman" pitchFamily="18" charset="0"/>
              </a:rPr>
              <a:t>физ.развития</a:t>
            </a:r>
            <a:r>
              <a:rPr lang="ru-RU" sz="2400" dirty="0">
                <a:latin typeface="Times New Roman" pitchFamily="18" charset="0"/>
              </a:rPr>
              <a:t>  воспитанников. </a:t>
            </a:r>
          </a:p>
        </p:txBody>
      </p:sp>
      <p:pic>
        <p:nvPicPr>
          <p:cNvPr id="17411" name="Picture 4" descr="DSC057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08275"/>
            <a:ext cx="4103688" cy="30781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23850" y="6237288"/>
            <a:ext cx="846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К подведению итогов конкурса был привлечен  родительский комитет</a:t>
            </a:r>
          </a:p>
        </p:txBody>
      </p:sp>
      <p:pic>
        <p:nvPicPr>
          <p:cNvPr id="17413" name="Picture 4" descr="DSC057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27325"/>
            <a:ext cx="4105275" cy="307657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 txBox="1">
            <a:spLocks/>
          </p:cNvSpPr>
          <p:nvPr/>
        </p:nvSpPr>
        <p:spPr bwMode="auto">
          <a:xfrm>
            <a:off x="609600" y="8383588"/>
            <a:ext cx="50355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</a:pPr>
            <a:endParaRPr lang="ru-RU" sz="3300" b="1" i="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843" name="Заголовок 1"/>
          <p:cNvSpPr txBox="1">
            <a:spLocks/>
          </p:cNvSpPr>
          <p:nvPr/>
        </p:nvSpPr>
        <p:spPr bwMode="auto">
          <a:xfrm>
            <a:off x="179388" y="4318000"/>
            <a:ext cx="56403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</a:pPr>
            <a:r>
              <a:rPr lang="ru-RU" sz="2800" i="1">
                <a:solidFill>
                  <a:srgbClr val="000000"/>
                </a:solidFill>
                <a:latin typeface="Calibri Light"/>
                <a:ea typeface="Calibri" pitchFamily="34" charset="0"/>
                <a:cs typeface="Cambria" pitchFamily="18" charset="0"/>
              </a:rPr>
              <a:t/>
            </a:r>
            <a:br>
              <a:rPr lang="ru-RU" sz="2800" i="1">
                <a:solidFill>
                  <a:srgbClr val="000000"/>
                </a:solidFill>
                <a:latin typeface="Calibri Light"/>
                <a:ea typeface="Calibri" pitchFamily="34" charset="0"/>
                <a:cs typeface="Cambria" pitchFamily="18" charset="0"/>
              </a:rPr>
            </a:br>
            <a:endParaRPr lang="ru-RU" sz="3300" b="1" i="1">
              <a:solidFill>
                <a:srgbClr val="000000"/>
              </a:solidFill>
              <a:latin typeface="Calibri Light"/>
              <a:ea typeface="Calibri" pitchFamily="34" charset="0"/>
              <a:cs typeface="Cambria" pitchFamily="18" charset="0"/>
            </a:endParaRPr>
          </a:p>
        </p:txBody>
      </p:sp>
      <p:sp>
        <p:nvSpPr>
          <p:cNvPr id="35844" name="Прямоугольник 8"/>
          <p:cNvSpPr>
            <a:spLocks noChangeArrowheads="1"/>
          </p:cNvSpPr>
          <p:nvPr/>
        </p:nvSpPr>
        <p:spPr bwMode="auto">
          <a:xfrm>
            <a:off x="107950" y="188913"/>
            <a:ext cx="7056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«Сильный, смелый, ловкий» </a:t>
            </a:r>
            <a:r>
              <a:rPr 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</a:t>
            </a:r>
            <a:br>
              <a:rPr 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физкультурное занятие с папами и </a:t>
            </a:r>
            <a:r>
              <a:rPr 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дедушками</a:t>
            </a:r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5845" name="Picture 5" descr="P11200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12875"/>
            <a:ext cx="4392612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P112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467100"/>
            <a:ext cx="4175125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3"/>
          <p:cNvSpPr>
            <a:spLocks noGrp="1"/>
          </p:cNvSpPr>
          <p:nvPr>
            <p:ph type="title"/>
          </p:nvPr>
        </p:nvSpPr>
        <p:spPr>
          <a:xfrm>
            <a:off x="539750" y="166688"/>
            <a:ext cx="5976466" cy="757237"/>
          </a:xfr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развлечение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спортивная семья»</a:t>
            </a:r>
          </a:p>
        </p:txBody>
      </p:sp>
      <p:pic>
        <p:nvPicPr>
          <p:cNvPr id="36867" name="Picture 3" descr="P11202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69"/>
          <a:stretch>
            <a:fillRect/>
          </a:stretch>
        </p:blipFill>
        <p:spPr bwMode="auto">
          <a:xfrm>
            <a:off x="6618896" y="260648"/>
            <a:ext cx="2298092" cy="295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P11202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117632"/>
            <a:ext cx="3671887" cy="433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P11203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014663"/>
            <a:ext cx="47767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876300" y="404664"/>
            <a:ext cx="7886700" cy="471488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волейбол «Мяч через сетку»</a:t>
            </a:r>
          </a:p>
        </p:txBody>
      </p:sp>
      <p:pic>
        <p:nvPicPr>
          <p:cNvPr id="37891" name="Рисунок 3" descr="P10103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57122"/>
            <a:ext cx="3855542" cy="4160109"/>
          </a:xfrm>
          <a:prstGeom prst="rect">
            <a:avLst/>
          </a:prstGeom>
          <a:noFill/>
          <a:ln w="9525">
            <a:solidFill>
              <a:srgbClr val="C55A11"/>
            </a:solidFill>
            <a:miter lim="800000"/>
            <a:headEnd/>
            <a:tailEnd/>
          </a:ln>
        </p:spPr>
      </p:pic>
      <p:pic>
        <p:nvPicPr>
          <p:cNvPr id="37892" name="Рисунок 5" descr="DSC041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052513"/>
            <a:ext cx="3975100" cy="2981325"/>
          </a:xfrm>
          <a:prstGeom prst="rect">
            <a:avLst/>
          </a:prstGeom>
          <a:noFill/>
          <a:ln w="9525">
            <a:solidFill>
              <a:srgbClr val="C55A11"/>
            </a:solidFill>
            <a:miter lim="800000"/>
            <a:headEnd/>
            <a:tailEnd/>
          </a:ln>
        </p:spPr>
      </p:pic>
      <p:pic>
        <p:nvPicPr>
          <p:cNvPr id="37893" name="Рисунок 4" descr="DSC0339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3716338"/>
            <a:ext cx="3878263" cy="2909887"/>
          </a:xfrm>
          <a:prstGeom prst="rect">
            <a:avLst/>
          </a:prstGeom>
          <a:noFill/>
          <a:ln w="9525">
            <a:solidFill>
              <a:srgbClr val="C55A1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 txBox="1">
            <a:spLocks/>
          </p:cNvSpPr>
          <p:nvPr/>
        </p:nvSpPr>
        <p:spPr bwMode="auto">
          <a:xfrm>
            <a:off x="395288" y="1565275"/>
            <a:ext cx="6288087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</a:pPr>
            <a:endParaRPr lang="ru-RU" sz="3300" b="1" i="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179388" y="4318000"/>
            <a:ext cx="56403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</a:pPr>
            <a:r>
              <a:rPr lang="ru-RU" sz="2800" i="1">
                <a:solidFill>
                  <a:srgbClr val="000000"/>
                </a:solidFill>
                <a:latin typeface="Calibri Light"/>
                <a:ea typeface="Calibri" pitchFamily="34" charset="0"/>
                <a:cs typeface="Cambria" pitchFamily="18" charset="0"/>
              </a:rPr>
              <a:t/>
            </a:r>
            <a:br>
              <a:rPr lang="ru-RU" sz="2800" i="1">
                <a:solidFill>
                  <a:srgbClr val="000000"/>
                </a:solidFill>
                <a:latin typeface="Calibri Light"/>
                <a:ea typeface="Calibri" pitchFamily="34" charset="0"/>
                <a:cs typeface="Cambria" pitchFamily="18" charset="0"/>
              </a:rPr>
            </a:br>
            <a:endParaRPr lang="ru-RU" sz="3300" b="1" i="1">
              <a:solidFill>
                <a:srgbClr val="000000"/>
              </a:solidFill>
              <a:latin typeface="Calibri Light"/>
              <a:ea typeface="Calibri" pitchFamily="34" charset="0"/>
              <a:cs typeface="Cambria" pitchFamily="18" charset="0"/>
            </a:endParaRPr>
          </a:p>
        </p:txBody>
      </p:sp>
      <p:sp>
        <p:nvSpPr>
          <p:cNvPr id="38916" name="Прямоугольник 4"/>
          <p:cNvSpPr>
            <a:spLocks noChangeArrowheads="1"/>
          </p:cNvSpPr>
          <p:nvPr/>
        </p:nvSpPr>
        <p:spPr bwMode="auto">
          <a:xfrm>
            <a:off x="250825" y="333375"/>
            <a:ext cx="6337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Летние физкультурные мероприятия с участием родителей</a:t>
            </a:r>
          </a:p>
        </p:txBody>
      </p:sp>
      <p:pic>
        <p:nvPicPr>
          <p:cNvPr id="38917" name="Picture 6" descr="DSCN04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68413"/>
            <a:ext cx="4310063" cy="3232150"/>
          </a:xfrm>
          <a:prstGeom prst="rect">
            <a:avLst/>
          </a:prstGeom>
          <a:noFill/>
          <a:ln w="9525">
            <a:solidFill>
              <a:srgbClr val="C55A11"/>
            </a:solidFill>
            <a:miter lim="800000"/>
            <a:headEnd/>
            <a:tailEnd/>
          </a:ln>
        </p:spPr>
      </p:pic>
      <p:pic>
        <p:nvPicPr>
          <p:cNvPr id="38918" name="Picture 7" descr="P10907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997200"/>
            <a:ext cx="4826000" cy="3617913"/>
          </a:xfrm>
          <a:prstGeom prst="rect">
            <a:avLst/>
          </a:prstGeom>
          <a:noFill/>
          <a:ln w="9525">
            <a:solidFill>
              <a:srgbClr val="C55A11"/>
            </a:solidFill>
            <a:miter lim="800000"/>
            <a:headEnd/>
            <a:tailEnd/>
          </a:ln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79388" y="5118100"/>
            <a:ext cx="41227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  <a:tabLst>
                <a:tab pos="355600" algn="l"/>
              </a:tabLst>
            </a:pPr>
            <a:r>
              <a:rPr lang="ru-RU" sz="2400" b="1">
                <a:latin typeface="Times New Roman" pitchFamily="18" charset="0"/>
              </a:rPr>
              <a:t>Спортивное лето</a:t>
            </a:r>
          </a:p>
          <a:p>
            <a:pPr>
              <a:buFontTx/>
              <a:buChar char="•"/>
              <a:tabLst>
                <a:tab pos="355600" algn="l"/>
              </a:tabLst>
            </a:pPr>
            <a:endParaRPr lang="ru-RU" sz="2400" b="1">
              <a:latin typeface="Times New Roman" pitchFamily="18" charset="0"/>
            </a:endParaRPr>
          </a:p>
          <a:p>
            <a:pPr>
              <a:buFontTx/>
              <a:buChar char="•"/>
              <a:tabLst>
                <a:tab pos="355600" algn="l"/>
              </a:tabLst>
            </a:pPr>
            <a:r>
              <a:rPr lang="ru-RU" sz="2400" b="1">
                <a:latin typeface="Times New Roman" pitchFamily="18" charset="0"/>
              </a:rPr>
              <a:t>Нужно спортом заниматься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609600" y="8383588"/>
            <a:ext cx="50355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</a:pPr>
            <a:endParaRPr lang="ru-RU" sz="3300" b="1" i="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03350" y="260350"/>
            <a:ext cx="5256213" cy="603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ctr" eaLnBrk="0" hangingPunct="0"/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Утренняя гимнастика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0825" y="1341438"/>
            <a:ext cx="7010400" cy="30432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2800" kern="0" dirty="0" smtClean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44037" name="Picture 5" descr="P10900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2"/>
          <a:stretch>
            <a:fillRect/>
          </a:stretch>
        </p:blipFill>
        <p:spPr bwMode="auto">
          <a:xfrm>
            <a:off x="250825" y="1052513"/>
            <a:ext cx="4573588" cy="279241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4038" name="Picture 6" descr="P109009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2"/>
          <a:stretch>
            <a:fillRect/>
          </a:stretch>
        </p:blipFill>
        <p:spPr bwMode="auto">
          <a:xfrm>
            <a:off x="4067175" y="3595688"/>
            <a:ext cx="4754563" cy="2997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4213" y="188913"/>
            <a:ext cx="7886700" cy="687387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</a:rPr>
              <a:t>Центры двигательной активности в группах</a:t>
            </a:r>
          </a:p>
        </p:txBody>
      </p:sp>
      <p:pic>
        <p:nvPicPr>
          <p:cNvPr id="18435" name="Picture 3" descr="DSC057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3671887" cy="27527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8436" name="Picture 5" descr="DSC057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860800"/>
            <a:ext cx="3671887" cy="27527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8437" name="Picture 6" descr="DSC057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981075"/>
            <a:ext cx="3671887" cy="27527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8438" name="Picture 7" descr="DSC057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860800"/>
            <a:ext cx="3703637" cy="27781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3455987" cy="542925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Зимние постройки</a:t>
            </a:r>
          </a:p>
        </p:txBody>
      </p:sp>
      <p:pic>
        <p:nvPicPr>
          <p:cNvPr id="19459" name="Picture 2" descr="E:\Фотографи\Мамочка\на работе\P1040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404813"/>
            <a:ext cx="4921250" cy="369093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9460" name="Рисунок 4" descr="P10405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4608513" cy="345598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9461" name="Picture 5" descr="P10404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186238"/>
            <a:ext cx="3268663" cy="244951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9462" name="Picture 6" descr="P10404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933825"/>
            <a:ext cx="3527425" cy="26447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P10404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27425"/>
            <a:ext cx="4105275" cy="3079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0482" name="Picture 5" descr="P10403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4105275" cy="3079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0483" name="Picture 6" descr="P10403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0350"/>
            <a:ext cx="4032250" cy="302418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0484" name="Picture 7" descr="P10404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536950"/>
            <a:ext cx="4092575" cy="30702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827584" y="4662876"/>
            <a:ext cx="56403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</a:pPr>
            <a:r>
              <a:rPr lang="ru-RU" sz="2800" i="1">
                <a:solidFill>
                  <a:srgbClr val="000000"/>
                </a:solidFill>
                <a:latin typeface="Calibri Light"/>
                <a:ea typeface="Calibri" pitchFamily="34" charset="0"/>
                <a:cs typeface="Cambria" pitchFamily="18" charset="0"/>
              </a:rPr>
              <a:t/>
            </a:r>
            <a:br>
              <a:rPr lang="ru-RU" sz="2800" i="1">
                <a:solidFill>
                  <a:srgbClr val="000000"/>
                </a:solidFill>
                <a:latin typeface="Calibri Light"/>
                <a:ea typeface="Calibri" pitchFamily="34" charset="0"/>
                <a:cs typeface="Cambria" pitchFamily="18" charset="0"/>
              </a:rPr>
            </a:br>
            <a:endParaRPr lang="ru-RU" sz="3300" b="1" i="1">
              <a:solidFill>
                <a:srgbClr val="000000"/>
              </a:solidFill>
              <a:latin typeface="Calibri Light"/>
              <a:ea typeface="Calibri" pitchFamily="34" charset="0"/>
              <a:cs typeface="Cambria" pitchFamily="18" charset="0"/>
            </a:endParaRPr>
          </a:p>
        </p:txBody>
      </p:sp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179388" y="4437063"/>
            <a:ext cx="44646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Зимняя детская Олимпиада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Открытие.</a:t>
            </a:r>
          </a:p>
        </p:txBody>
      </p:sp>
      <p:pic>
        <p:nvPicPr>
          <p:cNvPr id="21508" name="Picture 6" descr="P11107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4968875" cy="37274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1509" name="Picture 5" descr="P11108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536950"/>
            <a:ext cx="4175125" cy="313213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3816350" cy="542925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биатлон</a:t>
            </a:r>
          </a:p>
        </p:txBody>
      </p:sp>
      <p:pic>
        <p:nvPicPr>
          <p:cNvPr id="22531" name="Picture 5" descr="P1110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3933825"/>
            <a:ext cx="3024187" cy="24479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2532" name="Picture 6" descr="P11108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836613"/>
            <a:ext cx="2998787" cy="24479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2533" name="Picture 7" descr="P11108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33375"/>
            <a:ext cx="4370387" cy="327818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2534" name="Picture 8" descr="P11108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476625"/>
            <a:ext cx="4537075" cy="30257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 txBox="1">
            <a:spLocks/>
          </p:cNvSpPr>
          <p:nvPr/>
        </p:nvSpPr>
        <p:spPr bwMode="auto">
          <a:xfrm>
            <a:off x="323850" y="333375"/>
            <a:ext cx="4608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 eaLnBrk="0" hangingPunct="0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Гонки на лыжах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снегокатах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555" name="Picture 5" descr="P11107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860800"/>
            <a:ext cx="3529012" cy="26463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3556" name="Picture 6" descr="P11108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33375"/>
            <a:ext cx="3736975" cy="280193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3557" name="Picture 7" descr="P11108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88"/>
          <a:stretch>
            <a:fillRect/>
          </a:stretch>
        </p:blipFill>
        <p:spPr bwMode="auto">
          <a:xfrm>
            <a:off x="4859338" y="3429000"/>
            <a:ext cx="2389187" cy="30956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3558" name="Picture 8" descr="P11107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1125538"/>
            <a:ext cx="3311525" cy="24828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380288" y="5949950"/>
            <a:ext cx="15843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 eaLnBrk="0" hangingPunct="0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Лыжная эстафета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 txBox="1">
            <a:spLocks/>
          </p:cNvSpPr>
          <p:nvPr/>
        </p:nvSpPr>
        <p:spPr bwMode="auto">
          <a:xfrm>
            <a:off x="827088" y="260350"/>
            <a:ext cx="6696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 eaLnBrk="0" hangingPunct="0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 олимпиады. Награждение.</a:t>
            </a:r>
          </a:p>
        </p:txBody>
      </p:sp>
      <p:pic>
        <p:nvPicPr>
          <p:cNvPr id="24579" name="Picture 4" descr="P11109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005263"/>
            <a:ext cx="3552825" cy="26638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4580" name="Picture 5" descr="P11109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05263"/>
            <a:ext cx="3552825" cy="26638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4581" name="Picture 6" descr="P11109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3552825" cy="26638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4582" name="Picture 7" descr="P11109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125538"/>
            <a:ext cx="3552825" cy="266382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2555</TotalTime>
  <Words>321</Words>
  <Application>Microsoft Office PowerPoint</Application>
  <PresentationFormat>Экран (4:3)</PresentationFormat>
  <Paragraphs>51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Comic Sans MS</vt:lpstr>
      <vt:lpstr>Times New Roman</vt:lpstr>
      <vt:lpstr>Тема Office</vt:lpstr>
      <vt:lpstr> «Обновление содержания развивающей среды по физическому развитию детей»</vt:lpstr>
      <vt:lpstr>Презентация PowerPoint</vt:lpstr>
      <vt:lpstr>Центры двигательной активности в группах</vt:lpstr>
      <vt:lpstr>Зимние постройки</vt:lpstr>
      <vt:lpstr>Презентация PowerPoint</vt:lpstr>
      <vt:lpstr>Презентация PowerPoint</vt:lpstr>
      <vt:lpstr>Детский биатлон</vt:lpstr>
      <vt:lpstr>Презентация PowerPoint</vt:lpstr>
      <vt:lpstr>Презентация PowerPoint</vt:lpstr>
      <vt:lpstr> Разработана серия занятий по лыжной подготовке дошкольников. Проведено открытое городское занятие по лыжной подготовке детей старшего дошкольного возраста. </vt:lpstr>
      <vt:lpstr>День здоровья и спорта. Физическая культура - в массы  </vt:lpstr>
      <vt:lpstr>В рамках регионального проекта по возрождению «ГТО» педагоги детского сада приняли участие в спортивно-патриотической акции среди педагогов Ярославской области «Веди за собой!»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Физкультурное развлечение  «Моя спортивная семья»</vt:lpstr>
      <vt:lpstr>Детский волейбол «Мяч через сетку»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 для родителей подготовительной к школе группы компенсирующей направленности «ЗДОРОВЬЕ – ВСЕРЬЕЗ!»</dc:title>
  <dc:creator>Пользователь</dc:creator>
  <cp:lastModifiedBy>user</cp:lastModifiedBy>
  <cp:revision>175</cp:revision>
  <dcterms:created xsi:type="dcterms:W3CDTF">2013-12-02T08:21:00Z</dcterms:created>
  <dcterms:modified xsi:type="dcterms:W3CDTF">2021-05-13T10:40:11Z</dcterms:modified>
</cp:coreProperties>
</file>