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84" r:id="rId2"/>
    <p:sldId id="288" r:id="rId3"/>
    <p:sldId id="291" r:id="rId4"/>
    <p:sldId id="265" r:id="rId5"/>
    <p:sldId id="300" r:id="rId6"/>
    <p:sldId id="297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299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4E121C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2562" autoAdjust="0"/>
    <p:restoredTop sz="94697" autoAdjust="0"/>
  </p:normalViewPr>
  <p:slideViewPr>
    <p:cSldViewPr>
      <p:cViewPr>
        <p:scale>
          <a:sx n="97" d="100"/>
          <a:sy n="97" d="100"/>
        </p:scale>
        <p:origin x="-203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427233-4A87-48DB-87DB-D394DA3488C5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620DB82-DDAE-41C1-A56B-D903D190E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441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59E9-DF2B-445E-A65D-8E8E612A6E27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B2D7E-FA52-4160-91B7-044C59479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5333-CCCF-450A-9364-161E0D3217ED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EAFDC-59BF-4577-AAB6-368CE53A9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0858-BD41-4B91-A376-E9F62F95C69E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C3C7-A670-4EB0-8FD8-6A3A3B849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ACA1-641A-49BB-9622-9C557D2A3198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C87CD-CC48-4749-A9E1-B057E8CD1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7DF4-7434-4A65-806D-7EA28111B1AB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B74A-946F-4843-B590-4DE0E55AA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859C-710E-4ECB-9C09-DC49BCE14924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FD7A3-9244-42CC-AEE0-EDC742000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E4AB-B454-4775-9340-0C5D299728A7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119B-C5AC-43EE-849D-DD9DE2077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5E5AC-373D-4E98-8C52-AD247321BEC8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D5ECC-D77E-4D18-8C94-E604E5FEC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3F3B-B450-4C14-AB9E-3FBB42921E28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BBDEF-109C-4465-8B9F-F7859FD4B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E6A18-B5B3-40E3-847B-7785EA5D0081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2A37-6FA4-4F75-9FF1-D6AC7C722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40F7-A761-4F0A-9204-2613A293036A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AA619-F564-4007-B24C-06C91F176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30EDFFF-0A9C-44A6-989D-CF19A8D60D3F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B675E8B-F678-4E75-B778-E8C25CA41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21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175625" cy="1800225"/>
          </a:xfrm>
        </p:spPr>
        <p:txBody>
          <a:bodyPr>
            <a:normAutofit fontScale="77500" lnSpcReduction="20000"/>
          </a:bodyPr>
          <a:lstStyle/>
          <a:p>
            <a:pPr marR="0" algn="ctr" eaLnBrk="1" hangingPunct="1">
              <a:lnSpc>
                <a:spcPct val="90000"/>
              </a:lnSpc>
            </a:pPr>
            <a:r>
              <a:rPr lang="ru-RU" sz="6600" dirty="0" smtClean="0">
                <a:solidFill>
                  <a:srgbClr val="FF0066"/>
                </a:solidFill>
                <a:latin typeface="Arial" charset="0"/>
              </a:rPr>
              <a:t>Конструирование в подготовительной группе детского сада</a:t>
            </a:r>
            <a:endParaRPr lang="ru-RU" sz="6600" dirty="0" smtClean="0">
              <a:solidFill>
                <a:srgbClr val="FF0066"/>
              </a:solidFill>
            </a:endParaRPr>
          </a:p>
        </p:txBody>
      </p:sp>
      <p:sp>
        <p:nvSpPr>
          <p:cNvPr id="2" name="Подзаголовок 2"/>
          <p:cNvSpPr>
            <a:spLocks/>
          </p:cNvSpPr>
          <p:nvPr/>
        </p:nvSpPr>
        <p:spPr bwMode="auto">
          <a:xfrm>
            <a:off x="1258888" y="3213100"/>
            <a:ext cx="64801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6600" dirty="0">
              <a:solidFill>
                <a:srgbClr val="33CC3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4797152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 smtClean="0">
                <a:solidFill>
                  <a:srgbClr val="002060"/>
                </a:solidFill>
                <a:latin typeface="Constantia"/>
              </a:rPr>
              <a:t>Из опыта работы воспитателя МДОУ «Детский сад «Дюймовочка» Привезенцевой Е.В.</a:t>
            </a:r>
            <a:endParaRPr lang="ru-RU" sz="2400" b="1" dirty="0">
              <a:solidFill>
                <a:srgbClr val="002060"/>
              </a:solidFill>
              <a:latin typeface="Constantia"/>
            </a:endParaRPr>
          </a:p>
        </p:txBody>
      </p:sp>
      <p:pic>
        <p:nvPicPr>
          <p:cNvPr id="5" name="Picture 2" descr="http://lit-yaz.ru/pars_docs/refs/93/92277/92277_html_d0f3cd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5745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00438"/>
            <a:ext cx="2304256" cy="3039821"/>
          </a:xfrm>
          <a:prstGeom prst="rect">
            <a:avLst/>
          </a:prstGeom>
          <a:noFill/>
          <a:ln>
            <a:solidFill>
              <a:srgbClr val="FF0066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6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Контурные пластмассовые конструкторы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572140"/>
            <a:ext cx="400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Создание различных моделей по рисунку, по словесной инструкции, по собственному замыслу</a:t>
            </a:r>
            <a:endParaRPr lang="ru-RU" dirty="0"/>
          </a:p>
        </p:txBody>
      </p:sp>
      <p:pic>
        <p:nvPicPr>
          <p:cNvPr id="8" name="Рисунок 7" descr="P10609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143116"/>
            <a:ext cx="4143404" cy="32146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29124" y="5380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Для стимулирования конструкторской деятельности детей организуем  выставки детских работ в группе</a:t>
            </a:r>
            <a:endParaRPr lang="ru-RU" dirty="0"/>
          </a:p>
        </p:txBody>
      </p:sp>
      <p:pic>
        <p:nvPicPr>
          <p:cNvPr id="10" name="Рисунок 9" descr="P10609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5140" y="1500174"/>
            <a:ext cx="2214577" cy="1851845"/>
          </a:xfrm>
          <a:prstGeom prst="rect">
            <a:avLst/>
          </a:prstGeom>
        </p:spPr>
      </p:pic>
      <p:pic>
        <p:nvPicPr>
          <p:cNvPr id="11" name="Рисунок 10" descr="P107003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714876" y="3214686"/>
            <a:ext cx="2500298" cy="2125257"/>
          </a:xfrm>
          <a:prstGeom prst="rect">
            <a:avLst/>
          </a:prstGeom>
        </p:spPr>
      </p:pic>
      <p:pic>
        <p:nvPicPr>
          <p:cNvPr id="12" name="Picture 2" descr="http://lit-yaz.ru/pars_docs/refs/93/92277/92277_html_d0f3cd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5745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43826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Конструирование из бумаги, картона, коробок и других 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214554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Детям подготовительной группы необходимо освоить следующие способы работы: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складывать квадратный лист бумаги в 16 маленьких квадратиков, затем сделать выкройки кубика, бруска, таких же по форме коробочек, а уж потом выполнить из них игрушки;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делить лист бумаги по диагонали;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чертить круг с помощью шнурка и карандаша (можно использовать простой циркуль);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делать игрушки оригами, складывая лист бумаги в разных направлениях;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использовать бумажные формы - детали для изготовления объемных игрушек.</a:t>
            </a:r>
            <a:endParaRPr lang="ru-RU" sz="2000" dirty="0"/>
          </a:p>
        </p:txBody>
      </p:sp>
      <p:pic>
        <p:nvPicPr>
          <p:cNvPr id="5" name="Picture 2" descr="http://lit-yaz.ru/pars_docs/refs/93/92277/92277_html_d0f3cd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5745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3438" y="3429000"/>
            <a:ext cx="42148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Учу складывать бумагу в разных направлениях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использовать разную по фактуре бумагу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делать разметку с помощью шаблона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создавать игрушки-забавы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создавать объемные игрушки в технике оригами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создавать предметы из полосок цветной бумаги</a:t>
            </a:r>
            <a:endParaRPr lang="ru-RU" dirty="0"/>
          </a:p>
        </p:txBody>
      </p:sp>
      <p:pic>
        <p:nvPicPr>
          <p:cNvPr id="3" name="Рисунок 2" descr="P10609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6314" y="285728"/>
            <a:ext cx="4078276" cy="2953102"/>
          </a:xfrm>
          <a:prstGeom prst="rect">
            <a:avLst/>
          </a:prstGeom>
        </p:spPr>
      </p:pic>
      <p:pic>
        <p:nvPicPr>
          <p:cNvPr id="5" name="Рисунок 4" descr="P10609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500438"/>
            <a:ext cx="4200496" cy="3150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1214422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Конструирование из бумаги, картона, коробок, и других материалов является более сложным видом конструирования</a:t>
            </a:r>
            <a:endParaRPr lang="ru-RU" dirty="0"/>
          </a:p>
        </p:txBody>
      </p:sp>
      <p:pic>
        <p:nvPicPr>
          <p:cNvPr id="7" name="Picture 2" descr="http://lit-yaz.ru/pars_docs/refs/93/92277/92277_html_d0f3cd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5745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0006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P1040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4870462" cy="3652846"/>
          </a:xfrm>
          <a:prstGeom prst="rect">
            <a:avLst/>
          </a:prstGeom>
        </p:spPr>
      </p:pic>
      <p:pic>
        <p:nvPicPr>
          <p:cNvPr id="6" name="Рисунок 5" descr="P10401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62567" y="3929066"/>
            <a:ext cx="3632203" cy="27241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29256" y="846048"/>
            <a:ext cx="32273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Занятия конструированием тесно связаны с игрой. </a:t>
            </a:r>
            <a:r>
              <a:rPr lang="ru-RU" dirty="0" smtClean="0"/>
              <a:t>Детскими игрушками из бумаги дополняем постройки из строительного материала, используем их в сюжетно – ролевых играх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0006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Изготовление из бумаги лодочек, корабликов, вертушек, голубей - любимое занятие ребят весной и летом.</a:t>
            </a:r>
            <a:endParaRPr lang="ru-RU" dirty="0"/>
          </a:p>
        </p:txBody>
      </p:sp>
      <p:pic>
        <p:nvPicPr>
          <p:cNvPr id="9" name="Picture 2" descr="http://lit-yaz.ru/pars_docs/refs/93/92277/92277_html_d0f3cd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5745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Конструирование из природного материала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50070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Поделки из природного материала: коры деревьев, шишек сосны и ели, ореховой скорлупы, желудей, обверток кукурузных початков, птичьих перьев, репейника и т.д. </a:t>
            </a:r>
            <a:endParaRPr lang="ru-RU" dirty="0"/>
          </a:p>
        </p:txBody>
      </p:sp>
      <p:pic>
        <p:nvPicPr>
          <p:cNvPr id="5" name="Рисунок 4" descr="P105089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42844" y="1785926"/>
            <a:ext cx="2196701" cy="2928934"/>
          </a:xfrm>
          <a:prstGeom prst="rect">
            <a:avLst/>
          </a:prstGeom>
        </p:spPr>
      </p:pic>
      <p:pic>
        <p:nvPicPr>
          <p:cNvPr id="6" name="Рисунок 5" descr="P10509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643702" y="1714488"/>
            <a:ext cx="2196701" cy="2928934"/>
          </a:xfrm>
          <a:prstGeom prst="rect">
            <a:avLst/>
          </a:prstGeom>
        </p:spPr>
      </p:pic>
      <p:pic>
        <p:nvPicPr>
          <p:cNvPr id="8" name="Рисунок 7" descr="P10507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71736" y="2500306"/>
            <a:ext cx="3857652" cy="28932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Продукты детской конструкторской деятельности </a:t>
            </a:r>
            <a:endParaRPr lang="ru-RU" sz="4000" dirty="0"/>
          </a:p>
        </p:txBody>
      </p:sp>
      <p:pic>
        <p:nvPicPr>
          <p:cNvPr id="4" name="Рисунок 3" descr="P10508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28926" y="1857364"/>
            <a:ext cx="3143272" cy="2357454"/>
          </a:xfrm>
          <a:prstGeom prst="rect">
            <a:avLst/>
          </a:prstGeom>
        </p:spPr>
      </p:pic>
      <p:pic>
        <p:nvPicPr>
          <p:cNvPr id="5" name="Рисунок 4" descr="P105089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1857364"/>
            <a:ext cx="1750213" cy="2333617"/>
          </a:xfrm>
          <a:prstGeom prst="rect">
            <a:avLst/>
          </a:prstGeom>
        </p:spPr>
      </p:pic>
      <p:pic>
        <p:nvPicPr>
          <p:cNvPr id="7" name="Рисунок 6" descr="P105090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4357694"/>
            <a:ext cx="3500462" cy="2303876"/>
          </a:xfrm>
          <a:prstGeom prst="rect">
            <a:avLst/>
          </a:prstGeom>
        </p:spPr>
      </p:pic>
      <p:pic>
        <p:nvPicPr>
          <p:cNvPr id="8" name="Рисунок 7" descr="P105090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628" y="4357694"/>
            <a:ext cx="3357554" cy="2214554"/>
          </a:xfrm>
          <a:prstGeom prst="rect">
            <a:avLst/>
          </a:prstGeom>
        </p:spPr>
      </p:pic>
      <p:pic>
        <p:nvPicPr>
          <p:cNvPr id="9" name="Рисунок 8" descr="P105091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00826" y="1785926"/>
            <a:ext cx="1750213" cy="23336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9382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Конструирование из песка и  снега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P10509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4000504"/>
            <a:ext cx="3419493" cy="2564620"/>
          </a:xfrm>
          <a:prstGeom prst="rect">
            <a:avLst/>
          </a:prstGeom>
        </p:spPr>
      </p:pic>
      <p:pic>
        <p:nvPicPr>
          <p:cNvPr id="6" name="Рисунок 5" descr="P106018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1802" y="1643050"/>
            <a:ext cx="2857519" cy="2143140"/>
          </a:xfrm>
          <a:prstGeom prst="rect">
            <a:avLst/>
          </a:prstGeom>
        </p:spPr>
      </p:pic>
      <p:pic>
        <p:nvPicPr>
          <p:cNvPr id="7" name="Рисунок 6" descr="P106018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00892" y="1571612"/>
            <a:ext cx="1714512" cy="2286016"/>
          </a:xfrm>
          <a:prstGeom prst="rect">
            <a:avLst/>
          </a:prstGeom>
        </p:spPr>
      </p:pic>
      <p:pic>
        <p:nvPicPr>
          <p:cNvPr id="9" name="Рисунок 8" descr="P106017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72066" y="4071942"/>
            <a:ext cx="3438491" cy="2578868"/>
          </a:xfrm>
          <a:prstGeom prst="rect">
            <a:avLst/>
          </a:prstGeom>
        </p:spPr>
      </p:pic>
      <p:pic>
        <p:nvPicPr>
          <p:cNvPr id="10" name="Рисунок 9" descr="P106019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0034" y="1500174"/>
            <a:ext cx="1785950" cy="23812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Результативность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lit-yaz.ru/pars_docs/refs/93/92277/92277_html_d0f3cd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5745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58" y="1857364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играх и занятиях конструированием дети приобретают определенные знания, которые необходимы при подготовке к школе, что является важной задачей воспитания и обучения в детском саду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072074"/>
            <a:ext cx="7194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внимание!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591749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7851648" cy="85725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ЛИТЕРАТУРА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17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7854950" cy="4286263"/>
          </a:xfrm>
        </p:spPr>
        <p:txBody>
          <a:bodyPr/>
          <a:lstStyle/>
          <a:p>
            <a:pPr marR="0" algn="l" eaLnBrk="1" hangingPunct="1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B3D17"/>
                </a:solidFill>
              </a:rPr>
              <a:t>ПРОГРАММА ВОСПИТАНИЯ И ОБУЧЕНИЯ В Д/С, ПОД РЕД. В.А. ВАСИЛЬЕВОЙ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B3D17"/>
                </a:solidFill>
              </a:rPr>
              <a:t>КОНСТРУИРОВАНИЕ, З.В. ЛИШТВАН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B3D17"/>
                </a:solidFill>
              </a:rPr>
              <a:t>ИГРЫ И ЗАНЯТИЯ СО СТРОИТЕЛЬНЫМ МАТЕРИАЛОМ В ДЕТСКОМ САДУ, З.В. ЛИШТВАН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B3D17"/>
                </a:solidFill>
              </a:rPr>
              <a:t>КОНСТРУИРОВАНИЕ И ХУДОЖЕСТВЕННЫЙ ТРУД В Д/С. ПРОГРАММА И КОНСПЕКТЫ ЗАНЯТИЙ, </a:t>
            </a:r>
          </a:p>
          <a:p>
            <a:pPr marR="0" algn="l" eaLnBrk="1" hangingPunct="1"/>
            <a:r>
              <a:rPr lang="ru-RU" sz="2000" dirty="0" smtClean="0">
                <a:solidFill>
                  <a:srgbClr val="7B3D17"/>
                </a:solidFill>
              </a:rPr>
              <a:t>Л.В. КУЦАКОВА</a:t>
            </a:r>
          </a:p>
          <a:p>
            <a:pPr marR="0" algn="l" eaLnBrk="1" hangingPunct="1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B3D17"/>
                </a:solidFill>
              </a:rPr>
              <a:t>ЗАНЯТИЯ ПО КОНСТРУИРОВАНИЮ ИЗ СТРОИТЕЛЬНОГО МАТЕРИАЛА /СРЕДНЯЯ, СТАРШАЯ, ПОДГОТОВИТЕЛЬНАЯ ГРУППЫ/, </a:t>
            </a:r>
          </a:p>
          <a:p>
            <a:pPr marR="0" algn="l" eaLnBrk="1" hangingPunct="1"/>
            <a:r>
              <a:rPr lang="ru-RU" sz="2000" dirty="0" smtClean="0">
                <a:solidFill>
                  <a:srgbClr val="7B3D17"/>
                </a:solidFill>
              </a:rPr>
              <a:t>Л.В. КУЦАКОВА</a:t>
            </a:r>
          </a:p>
        </p:txBody>
      </p:sp>
    </p:spTree>
    <p:custDataLst>
      <p:tags r:id="rId1"/>
    </p:custDataLst>
  </p:cSld>
  <p:clrMapOvr>
    <a:masterClrMapping/>
  </p:clrMapOvr>
  <p:transition advTm="5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764704"/>
            <a:ext cx="7491608" cy="158417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  <a:effectLst/>
              </a:rPr>
              <a:t>Конструирование – важнейший </a:t>
            </a:r>
            <a:r>
              <a:rPr lang="ru-RU" sz="4000" dirty="0">
                <a:solidFill>
                  <a:srgbClr val="FF0000"/>
                </a:solidFill>
                <a:effectLst/>
              </a:rPr>
              <a:t>для </a:t>
            </a:r>
            <a:r>
              <a:rPr lang="ru-RU" sz="4000" dirty="0" smtClean="0">
                <a:solidFill>
                  <a:srgbClr val="FF0000"/>
                </a:solidFill>
                <a:effectLst/>
              </a:rPr>
              <a:t>дошкольников </a:t>
            </a:r>
            <a:r>
              <a:rPr lang="ru-RU" sz="4000" dirty="0">
                <a:solidFill>
                  <a:srgbClr val="FF0000"/>
                </a:solidFill>
                <a:effectLst/>
              </a:rPr>
              <a:t>вид продуктивной </a:t>
            </a:r>
            <a:r>
              <a:rPr lang="ru-RU" sz="4000" dirty="0" smtClean="0">
                <a:solidFill>
                  <a:srgbClr val="FF0000"/>
                </a:solidFill>
                <a:effectLst/>
              </a:rPr>
              <a:t>деятельности </a:t>
            </a:r>
            <a:endParaRPr lang="ru-RU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039100" cy="3960441"/>
          </a:xfrm>
        </p:spPr>
        <p:txBody>
          <a:bodyPr/>
          <a:lstStyle/>
          <a:p>
            <a:pPr marR="0" algn="l" eaLnBrk="1" hangingPunct="1"/>
            <a:endParaRPr lang="ru-RU" sz="2400" b="1" dirty="0" smtClean="0">
              <a:solidFill>
                <a:srgbClr val="002060"/>
              </a:solidFill>
            </a:endParaRPr>
          </a:p>
          <a:p>
            <a:pPr marR="0" algn="l" eaLnBrk="1" hangingPunct="1"/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Под детским конструированием понимается деятельность, в которой дети создают из различных материалов (бумаги, картона, дерева, специальных строительных наборов и конструкторов) разнообразные игровые поделки (игрушки, постройки).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Конструирование является довольно сложным видом деятельности для детей. В ней мы находим связь с художественной, конструктивно-технической деятельностью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взрослых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lit-yaz.ru/pars_docs/refs/93/92277/92277_html_d0f3cd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5745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860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Текст 3"/>
          <p:cNvSpPr>
            <a:spLocks/>
          </p:cNvSpPr>
          <p:nvPr/>
        </p:nvSpPr>
        <p:spPr bwMode="auto">
          <a:xfrm>
            <a:off x="468313" y="404813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sz="4400" b="1" i="1" dirty="0">
              <a:solidFill>
                <a:srgbClr val="33CC33"/>
              </a:solidFill>
            </a:endParaRPr>
          </a:p>
        </p:txBody>
      </p:sp>
      <p:sp>
        <p:nvSpPr>
          <p:cNvPr id="6" name="Содержимое 5"/>
          <p:cNvSpPr>
            <a:spLocks/>
          </p:cNvSpPr>
          <p:nvPr/>
        </p:nvSpPr>
        <p:spPr bwMode="auto">
          <a:xfrm>
            <a:off x="285720" y="2214554"/>
            <a:ext cx="82296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lvl="0" indent="-273050" eaLnBrk="0" hangingPunct="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ru-RU" sz="1400" dirty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/>
                <a:ea typeface="Times New Roman"/>
              </a:rPr>
              <a:t>  Ф</a:t>
            </a:r>
            <a:r>
              <a:rPr lang="ru-RU" dirty="0" smtClean="0"/>
              <a:t>ормировать у детей устойчивый интерес к конструкторской деятельности, желание экспериментировать, творить, изобретать.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Использовать чертежи, рисунки, фотографии, схемы поделок и игрушек.</a:t>
            </a:r>
          </a:p>
          <a:p>
            <a:pPr lvl="0"/>
            <a:r>
              <a:rPr lang="ru-RU" dirty="0" smtClean="0"/>
              <a:t>Упражнять в создании собственных планов, схем, чертежей, выкроек.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Упражнять детей в индивидуальном и совместном конструировании.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Научить широко использовать разнообразные конструкторы.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Научить мастерить игрушки, в основе которых лежат объемные формы.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Научить делать игрушки по принципу оригами.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Подбирать материалы по цвету, фактуре, эстетически оформляя сделанные игрушки и поделки.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Совершенствовать изобретательность, творчество детей в процессе работы с природным материалом. 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1071546"/>
            <a:ext cx="8342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Основные задачи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пед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работы с детьми по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конструированию в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подготовительной группе</a:t>
            </a:r>
            <a:endParaRPr lang="ru-RU" sz="3200" dirty="0"/>
          </a:p>
        </p:txBody>
      </p:sp>
      <p:pic>
        <p:nvPicPr>
          <p:cNvPr id="5" name="Picture 2" descr="http://lit-yaz.ru/pars_docs/refs/93/92277/92277_html_d0f3cd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5745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046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51311" y="404663"/>
            <a:ext cx="8229600" cy="1152129"/>
          </a:xfrm>
        </p:spPr>
        <p:txBody>
          <a:bodyPr/>
          <a:lstStyle/>
          <a:p>
            <a:pPr lvl="0" algn="ctr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ВИДЫ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КОНСТРУИРОВАНИЯ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330748" y="1671191"/>
            <a:ext cx="8633739" cy="2045841"/>
          </a:xfrm>
        </p:spPr>
        <p:txBody>
          <a:bodyPr/>
          <a:lstStyle/>
          <a:p>
            <a:pPr lvl="0" eaLnBrk="1" hangingPunct="1"/>
            <a:r>
              <a:rPr lang="ru-RU" sz="2400" b="1" dirty="0" smtClean="0">
                <a:solidFill>
                  <a:srgbClr val="002060"/>
                </a:solidFill>
              </a:rPr>
              <a:t>Конструирование из строительных материалов. </a:t>
            </a:r>
          </a:p>
          <a:p>
            <a:pPr lvl="0" eaLnBrk="1" hangingPunct="1"/>
            <a:r>
              <a:rPr lang="ru-RU" sz="2400" b="1" dirty="0">
                <a:solidFill>
                  <a:srgbClr val="002060"/>
                </a:solidFill>
              </a:rPr>
              <a:t>Конструирование из бумаги и дополнительных материалов.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lvl="0" eaLnBrk="1" hangingPunct="1"/>
            <a:r>
              <a:rPr lang="ru-RU" sz="2400" b="1" dirty="0" smtClean="0">
                <a:solidFill>
                  <a:srgbClr val="002060"/>
                </a:solidFill>
              </a:rPr>
              <a:t>Конструирование </a:t>
            </a:r>
            <a:r>
              <a:rPr lang="ru-RU" sz="2400" b="1" dirty="0">
                <a:solidFill>
                  <a:srgbClr val="002060"/>
                </a:solidFill>
              </a:rPr>
              <a:t>из природного материала. </a:t>
            </a:r>
          </a:p>
          <a:p>
            <a:pPr eaLnBrk="1" hangingPunct="1"/>
            <a:endParaRPr lang="ru-RU" sz="2800" b="1" dirty="0" smtClean="0">
              <a:solidFill>
                <a:srgbClr val="002060"/>
              </a:solidFill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44970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srgbClr val="002060"/>
                </a:solidFill>
                <a:latin typeface="Constantia"/>
              </a:rPr>
              <a:t>    </a:t>
            </a:r>
            <a:endParaRPr lang="ru-RU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7" name="Picture 2" descr="http://lit-yaz.ru/pars_docs/refs/93/92277/92277_html_d0f3cd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5745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hobbywomen.ru/timthumb.php?src=http://www.hobbywomen.ru/wp-content/uploads/hobbywomen/2012/10/%D0%BF%D0%BE%D0%B4%D0%B5%D0%BB%D0%BA%D0%B8-%D0%B8%D0%B7-%D0%B1%D1%83%D0%BC%D0%B0%D0%B3%D0%B8.jpg&amp;w=550&amp;h=300&amp;s=1&amp;p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629" y="3717032"/>
            <a:ext cx="523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69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714488"/>
            <a:ext cx="8501122" cy="457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группе создана хорошая развивающая среда для различных видов конструирования. </a:t>
            </a:r>
          </a:p>
          <a:p>
            <a:r>
              <a:rPr lang="ru-RU" dirty="0" smtClean="0"/>
              <a:t>Приобретены  деревянные наборы крупного и мелкого строительного материала.  </a:t>
            </a:r>
          </a:p>
          <a:p>
            <a:r>
              <a:rPr lang="ru-RU" dirty="0" smtClean="0"/>
              <a:t>Пластмассовые конструкторы типа </a:t>
            </a:r>
            <a:r>
              <a:rPr lang="ru-RU" dirty="0" err="1" smtClean="0"/>
              <a:t>Лего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Болтовые конструкторы из различного материала.</a:t>
            </a:r>
          </a:p>
          <a:p>
            <a:r>
              <a:rPr lang="ru-RU" dirty="0" smtClean="0"/>
              <a:t>В группе много различных пластмассовых контурных  конструкторов,  разных по цвету и размеру. </a:t>
            </a:r>
          </a:p>
          <a:p>
            <a:r>
              <a:rPr lang="ru-RU" dirty="0" smtClean="0"/>
              <a:t>Оформлен уголок настольных игр по конструированию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714356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Развивающая среда</a:t>
            </a:r>
            <a:endParaRPr lang="ru-RU" sz="3600" dirty="0"/>
          </a:p>
        </p:txBody>
      </p:sp>
      <p:pic>
        <p:nvPicPr>
          <p:cNvPr id="6" name="Picture 2" descr="http://lit-yaz.ru/pars_docs/refs/93/92277/92277_html_d0f3cd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5745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atveyrybka.ucoz.ru/_nw/10/5964735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77624" y="5429264"/>
            <a:ext cx="2296613" cy="13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Конструирование из игровых строительных  материалов</a:t>
            </a:r>
            <a:endParaRPr lang="ru-RU" sz="4000" dirty="0"/>
          </a:p>
        </p:txBody>
      </p:sp>
      <p:pic>
        <p:nvPicPr>
          <p:cNvPr id="6" name="Picture 2" descr="http://lit-yaz.ru/pars_docs/refs/93/92277/92277_html_d0f3cd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5745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2071678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Конструирование из игровых строительных материалов является наиболее доступным и легким видом конструирования</a:t>
            </a:r>
            <a:endParaRPr lang="ru-RU" sz="2000" dirty="0"/>
          </a:p>
        </p:txBody>
      </p:sp>
      <p:pic>
        <p:nvPicPr>
          <p:cNvPr id="7" name="Рисунок 6" descr="P106096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2066" y="2000240"/>
            <a:ext cx="3677408" cy="47149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364331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dirty="0" smtClean="0"/>
              <a:t>Постройки детей седьмого года жизни отличаются более разнообразными замыслами. </a:t>
            </a:r>
          </a:p>
          <a:p>
            <a:pPr lvl="0"/>
            <a:r>
              <a:rPr lang="ru-RU" sz="2000" dirty="0" smtClean="0"/>
              <a:t>В этой группе предъявляются большие требования к умению детей планировать свою работу,         использовать чертежи, рисунки, схемы.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2946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357298"/>
            <a:ext cx="41434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обучении детей конструированию из строительного материала мы знакомим  их со способами конструирования по образцу, объяснению, показу, предварительному, целенаправленному наблюдению на прогулках, рисункам и фотографиям. </a:t>
            </a:r>
          </a:p>
          <a:p>
            <a:r>
              <a:rPr lang="ru-RU" dirty="0" smtClean="0"/>
              <a:t>Учим детей сооружать различные конструкции одного и того же объекта в соответствии с разными условиями их использования (мост для пешеходов, мост для транспорта). </a:t>
            </a:r>
            <a:endParaRPr lang="ru-RU" dirty="0"/>
          </a:p>
        </p:txBody>
      </p:sp>
      <p:pic>
        <p:nvPicPr>
          <p:cNvPr id="6" name="Рисунок 5" descr="P105073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43438" y="1500174"/>
            <a:ext cx="4083500" cy="5166608"/>
          </a:xfrm>
          <a:prstGeom prst="rect">
            <a:avLst/>
          </a:prstGeom>
        </p:spPr>
      </p:pic>
      <p:pic>
        <p:nvPicPr>
          <p:cNvPr id="4" name="Picture 2" descr="http://lit-yaz.ru/pars_docs/refs/93/92277/92277_html_d0f3cd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5745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Постройки, объединенные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единым содержанием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500702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Закрепляю навыки коллективной работы - умение распределять обязанности, планировать процесс изготовления предмета, работать в соответствии с общим замыслом, не мешая друг другу.</a:t>
            </a:r>
            <a:endParaRPr lang="ru-RU" dirty="0"/>
          </a:p>
        </p:txBody>
      </p:sp>
      <p:pic>
        <p:nvPicPr>
          <p:cNvPr id="5" name="Рисунок 4" descr="P10605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000240"/>
            <a:ext cx="4086182" cy="3064637"/>
          </a:xfrm>
          <a:prstGeom prst="rect">
            <a:avLst/>
          </a:prstGeom>
        </p:spPr>
      </p:pic>
      <p:pic>
        <p:nvPicPr>
          <p:cNvPr id="6" name="Рисунок 5" descr="P10609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2000240"/>
            <a:ext cx="4086182" cy="3064637"/>
          </a:xfrm>
          <a:prstGeom prst="rect">
            <a:avLst/>
          </a:prstGeom>
        </p:spPr>
      </p:pic>
      <p:pic>
        <p:nvPicPr>
          <p:cNvPr id="7" name="Picture 2" descr="http://lit-yaz.ru/pars_docs/refs/93/92277/92277_html_d0f3cd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5745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Использование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рисунка, чертежа, схемы постройки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000240"/>
            <a:ext cx="3429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Воспитанники нашей группы, прежде чем делать постройку  могут представить и рассказать, какой она будет, самостоятельно могут выбрать нужный материал. </a:t>
            </a:r>
          </a:p>
          <a:p>
            <a:endParaRPr lang="ru-RU" dirty="0" smtClean="0"/>
          </a:p>
          <a:p>
            <a:r>
              <a:rPr lang="ru-RU" dirty="0" smtClean="0"/>
              <a:t>В качестве образца могут использовать рисунок, чертеж, схему постройки. </a:t>
            </a:r>
            <a:endParaRPr lang="ru-RU" dirty="0"/>
          </a:p>
        </p:txBody>
      </p:sp>
      <p:pic>
        <p:nvPicPr>
          <p:cNvPr id="5" name="Рисунок 4" descr="P10609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43372" y="2714620"/>
            <a:ext cx="4762501" cy="3857652"/>
          </a:xfrm>
          <a:prstGeom prst="rect">
            <a:avLst/>
          </a:prstGeom>
        </p:spPr>
      </p:pic>
      <p:pic>
        <p:nvPicPr>
          <p:cNvPr id="6" name="Picture 4" descr="http://sosh37.ucoz.ru/_si/0/197534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72074"/>
            <a:ext cx="2174008" cy="15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9|13.1|17.7|10.2|12.6|24.8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0.5|0.6|0.5|0.5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1321</TotalTime>
  <Words>775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Конструирование – важнейший для дошкольников вид продуктивной деятельности </vt:lpstr>
      <vt:lpstr>Слайд 3</vt:lpstr>
      <vt:lpstr>ВИДЫ КОНСТРУИРОВАНИЯ </vt:lpstr>
      <vt:lpstr>Слайд 5</vt:lpstr>
      <vt:lpstr>Конструирование из игровых строительных  материалов</vt:lpstr>
      <vt:lpstr>Слайд 7</vt:lpstr>
      <vt:lpstr>Постройки, объединенные  единым содержанием</vt:lpstr>
      <vt:lpstr>Использование  рисунка, чертежа, схемы постройки</vt:lpstr>
      <vt:lpstr>Контурные пластмассовые конструкторы </vt:lpstr>
      <vt:lpstr>Конструирование из бумаги, картона, коробок и других материалов</vt:lpstr>
      <vt:lpstr>Слайд 12</vt:lpstr>
      <vt:lpstr>Слайд 13</vt:lpstr>
      <vt:lpstr>Конструирование из природного материала</vt:lpstr>
      <vt:lpstr>Продукты детской конструкторской деятельности </vt:lpstr>
      <vt:lpstr>Конструирование из песка и  снега</vt:lpstr>
      <vt:lpstr>Результативность</vt:lpstr>
      <vt:lpstr>ЛИТЕРАТУРА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Admin</cp:lastModifiedBy>
  <cp:revision>126</cp:revision>
  <dcterms:created xsi:type="dcterms:W3CDTF">2009-02-12T09:40:02Z</dcterms:created>
  <dcterms:modified xsi:type="dcterms:W3CDTF">2016-05-20T20:22:23Z</dcterms:modified>
</cp:coreProperties>
</file>