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1;&#1080;&#1089;&#1090;%20Microsoft%20Office%20Exce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1;&#1080;&#1089;&#1090;%20Microsoft%20Office%20Exce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1;&#1080;&#1089;&#1090;%20Microsoft%20Office%20Exce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1;&#1080;&#1089;&#1090;%20Microsoft%20Office%20Exce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1;&#1080;&#1089;&#1090;%20Microsoft%20Office%20Exce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1;&#1080;&#1089;&#1090;%20Microsoft%20Office%20Exce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cat>
            <c:strRef>
              <c:f>Лист1!$B$1:$B$2</c:f>
              <c:strCache>
                <c:ptCount val="2"/>
                <c:pt idx="0">
                  <c:v>2015-2016уч.год.</c:v>
                </c:pt>
                <c:pt idx="1">
                  <c:v>2016-2017 уч.год</c:v>
                </c:pt>
              </c:strCache>
            </c:strRef>
          </c:cat>
          <c:val>
            <c:numRef>
              <c:f>Лист1!$C$1:$C$2</c:f>
              <c:numCache>
                <c:formatCode>0%</c:formatCode>
                <c:ptCount val="2"/>
                <c:pt idx="0">
                  <c:v>0.82000000000000006</c:v>
                </c:pt>
                <c:pt idx="1">
                  <c:v>0.98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2711424"/>
        <c:axId val="150827392"/>
        <c:axId val="0"/>
      </c:bar3DChart>
      <c:catAx>
        <c:axId val="1427114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50827392"/>
        <c:crosses val="autoZero"/>
        <c:auto val="1"/>
        <c:lblAlgn val="ctr"/>
        <c:lblOffset val="100"/>
        <c:noMultiLvlLbl val="0"/>
      </c:catAx>
      <c:valAx>
        <c:axId val="15082739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427114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Лист8!$B$1</c:f>
              <c:strCache>
                <c:ptCount val="1"/>
                <c:pt idx="0">
                  <c:v>2015-2016 уч.год</c:v>
                </c:pt>
              </c:strCache>
            </c:strRef>
          </c:tx>
          <c:invertIfNegative val="0"/>
          <c:cat>
            <c:strRef>
              <c:f>Лист8!$A$2:$A$10</c:f>
              <c:strCache>
                <c:ptCount val="9"/>
                <c:pt idx="0">
                  <c:v>родительские собрания</c:v>
                </c:pt>
                <c:pt idx="1">
                  <c:v>индивидуальные консультации</c:v>
                </c:pt>
                <c:pt idx="2">
                  <c:v>анкетирование</c:v>
                </c:pt>
                <c:pt idx="3">
                  <c:v>конкурсы</c:v>
                </c:pt>
                <c:pt idx="4">
                  <c:v>экскурсии</c:v>
                </c:pt>
                <c:pt idx="5">
                  <c:v>занятия с участием родителей</c:v>
                </c:pt>
                <c:pt idx="6">
                  <c:v>утренники с участием родителей</c:v>
                </c:pt>
                <c:pt idx="7">
                  <c:v>физкультурные мероприятия</c:v>
                </c:pt>
                <c:pt idx="8">
                  <c:v>мастер-классы</c:v>
                </c:pt>
              </c:strCache>
            </c:strRef>
          </c:cat>
          <c:val>
            <c:numRef>
              <c:f>Лист8!$B$2:$B$10</c:f>
              <c:numCache>
                <c:formatCode>0%</c:formatCode>
                <c:ptCount val="9"/>
                <c:pt idx="0">
                  <c:v>0.1</c:v>
                </c:pt>
                <c:pt idx="1">
                  <c:v>0.25</c:v>
                </c:pt>
                <c:pt idx="2">
                  <c:v>0.1</c:v>
                </c:pt>
                <c:pt idx="3">
                  <c:v>0.29000000000000031</c:v>
                </c:pt>
                <c:pt idx="4">
                  <c:v>0.15000000000000019</c:v>
                </c:pt>
                <c:pt idx="5">
                  <c:v>0</c:v>
                </c:pt>
                <c:pt idx="6">
                  <c:v>0.1</c:v>
                </c:pt>
                <c:pt idx="7">
                  <c:v>0.1</c:v>
                </c:pt>
                <c:pt idx="8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Лист8!$C$1</c:f>
              <c:strCache>
                <c:ptCount val="1"/>
                <c:pt idx="0">
                  <c:v>2016 -2017 уч.год</c:v>
                </c:pt>
              </c:strCache>
            </c:strRef>
          </c:tx>
          <c:invertIfNegative val="0"/>
          <c:cat>
            <c:strRef>
              <c:f>Лист8!$A$2:$A$10</c:f>
              <c:strCache>
                <c:ptCount val="9"/>
                <c:pt idx="0">
                  <c:v>родительские собрания</c:v>
                </c:pt>
                <c:pt idx="1">
                  <c:v>индивидуальные консультации</c:v>
                </c:pt>
                <c:pt idx="2">
                  <c:v>анкетирование</c:v>
                </c:pt>
                <c:pt idx="3">
                  <c:v>конкурсы</c:v>
                </c:pt>
                <c:pt idx="4">
                  <c:v>экскурсии</c:v>
                </c:pt>
                <c:pt idx="5">
                  <c:v>занятия с участием родителей</c:v>
                </c:pt>
                <c:pt idx="6">
                  <c:v>утренники с участием родителей</c:v>
                </c:pt>
                <c:pt idx="7">
                  <c:v>физкультурные мероприятия</c:v>
                </c:pt>
                <c:pt idx="8">
                  <c:v>мастер-классы</c:v>
                </c:pt>
              </c:strCache>
            </c:strRef>
          </c:cat>
          <c:val>
            <c:numRef>
              <c:f>Лист8!$C$2:$C$10</c:f>
              <c:numCache>
                <c:formatCode>0%</c:formatCode>
                <c:ptCount val="9"/>
                <c:pt idx="0">
                  <c:v>0.19</c:v>
                </c:pt>
                <c:pt idx="1">
                  <c:v>0.38000000000000045</c:v>
                </c:pt>
                <c:pt idx="2">
                  <c:v>0.25</c:v>
                </c:pt>
                <c:pt idx="3">
                  <c:v>0.42000000000000032</c:v>
                </c:pt>
                <c:pt idx="4">
                  <c:v>0.24000000000000019</c:v>
                </c:pt>
                <c:pt idx="5">
                  <c:v>0.14000000000000001</c:v>
                </c:pt>
                <c:pt idx="6">
                  <c:v>0.28000000000000008</c:v>
                </c:pt>
                <c:pt idx="7">
                  <c:v>0.48000000000000032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0734720"/>
        <c:axId val="150736256"/>
        <c:axId val="0"/>
      </c:bar3DChart>
      <c:catAx>
        <c:axId val="1507347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0736256"/>
        <c:crosses val="autoZero"/>
        <c:auto val="1"/>
        <c:lblAlgn val="ctr"/>
        <c:lblOffset val="100"/>
        <c:noMultiLvlLbl val="0"/>
      </c:catAx>
      <c:valAx>
        <c:axId val="15073625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5073472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Лист9!$B$1</c:f>
              <c:strCache>
                <c:ptCount val="1"/>
                <c:pt idx="0">
                  <c:v>2015-2016 уч.год</c:v>
                </c:pt>
              </c:strCache>
            </c:strRef>
          </c:tx>
          <c:invertIfNegative val="0"/>
          <c:cat>
            <c:strRef>
              <c:f>Лист9!$A$2:$A$10</c:f>
              <c:strCache>
                <c:ptCount val="9"/>
                <c:pt idx="0">
                  <c:v>родительские собрания</c:v>
                </c:pt>
                <c:pt idx="1">
                  <c:v>индивидуальные консультации</c:v>
                </c:pt>
                <c:pt idx="2">
                  <c:v>анкетирование</c:v>
                </c:pt>
                <c:pt idx="3">
                  <c:v>конкурсы</c:v>
                </c:pt>
                <c:pt idx="4">
                  <c:v>экскурсии</c:v>
                </c:pt>
                <c:pt idx="5">
                  <c:v>занятия с участием родителей</c:v>
                </c:pt>
                <c:pt idx="6">
                  <c:v>утренники с участием родителей</c:v>
                </c:pt>
                <c:pt idx="7">
                  <c:v>физкультурные мероприятия</c:v>
                </c:pt>
                <c:pt idx="8">
                  <c:v>мастер-классы</c:v>
                </c:pt>
              </c:strCache>
            </c:strRef>
          </c:cat>
          <c:val>
            <c:numRef>
              <c:f>Лист9!$B$2:$B$10</c:f>
              <c:numCache>
                <c:formatCode>0%</c:formatCode>
                <c:ptCount val="9"/>
                <c:pt idx="0">
                  <c:v>1</c:v>
                </c:pt>
                <c:pt idx="1">
                  <c:v>0.1</c:v>
                </c:pt>
                <c:pt idx="2">
                  <c:v>0.8</c:v>
                </c:pt>
                <c:pt idx="3">
                  <c:v>0.15000000000000019</c:v>
                </c:pt>
                <c:pt idx="4">
                  <c:v>0</c:v>
                </c:pt>
                <c:pt idx="5">
                  <c:v>0</c:v>
                </c:pt>
                <c:pt idx="6">
                  <c:v>0.2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Лист9!$C$1</c:f>
              <c:strCache>
                <c:ptCount val="1"/>
                <c:pt idx="0">
                  <c:v>2016 -2017 уч.год</c:v>
                </c:pt>
              </c:strCache>
            </c:strRef>
          </c:tx>
          <c:invertIfNegative val="0"/>
          <c:cat>
            <c:strRef>
              <c:f>Лист9!$A$2:$A$10</c:f>
              <c:strCache>
                <c:ptCount val="9"/>
                <c:pt idx="0">
                  <c:v>родительские собрания</c:v>
                </c:pt>
                <c:pt idx="1">
                  <c:v>индивидуальные консультации</c:v>
                </c:pt>
                <c:pt idx="2">
                  <c:v>анкетирование</c:v>
                </c:pt>
                <c:pt idx="3">
                  <c:v>конкурсы</c:v>
                </c:pt>
                <c:pt idx="4">
                  <c:v>экскурсии</c:v>
                </c:pt>
                <c:pt idx="5">
                  <c:v>занятия с участием родителей</c:v>
                </c:pt>
                <c:pt idx="6">
                  <c:v>утренники с участием родителей</c:v>
                </c:pt>
                <c:pt idx="7">
                  <c:v>физкультурные мероприятия</c:v>
                </c:pt>
                <c:pt idx="8">
                  <c:v>мастер-классы</c:v>
                </c:pt>
              </c:strCache>
            </c:strRef>
          </c:cat>
          <c:val>
            <c:numRef>
              <c:f>Лист9!$C$2:$C$10</c:f>
              <c:numCache>
                <c:formatCode>0%</c:formatCode>
                <c:ptCount val="9"/>
                <c:pt idx="0">
                  <c:v>1</c:v>
                </c:pt>
                <c:pt idx="1">
                  <c:v>0.28000000000000008</c:v>
                </c:pt>
                <c:pt idx="2">
                  <c:v>0.86000000000000065</c:v>
                </c:pt>
                <c:pt idx="3">
                  <c:v>0.24000000000000019</c:v>
                </c:pt>
                <c:pt idx="4">
                  <c:v>0</c:v>
                </c:pt>
                <c:pt idx="5">
                  <c:v>0.1</c:v>
                </c:pt>
                <c:pt idx="6">
                  <c:v>0.48000000000000032</c:v>
                </c:pt>
                <c:pt idx="7">
                  <c:v>0.14000000000000001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0766720"/>
        <c:axId val="150768256"/>
        <c:axId val="0"/>
      </c:bar3DChart>
      <c:catAx>
        <c:axId val="1507667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0768256"/>
        <c:crosses val="autoZero"/>
        <c:auto val="1"/>
        <c:lblAlgn val="ctr"/>
        <c:lblOffset val="100"/>
        <c:noMultiLvlLbl val="0"/>
      </c:catAx>
      <c:valAx>
        <c:axId val="15076825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5076672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Лист10!$B$1</c:f>
              <c:strCache>
                <c:ptCount val="1"/>
                <c:pt idx="0">
                  <c:v>2015-2016 уч.год</c:v>
                </c:pt>
              </c:strCache>
            </c:strRef>
          </c:tx>
          <c:invertIfNegative val="0"/>
          <c:cat>
            <c:strRef>
              <c:f>Лист10!$A$2:$A$5</c:f>
              <c:strCache>
                <c:ptCount val="4"/>
                <c:pt idx="0">
                  <c:v>психолога</c:v>
                </c:pt>
                <c:pt idx="1">
                  <c:v>медицинского работника</c:v>
                </c:pt>
                <c:pt idx="2">
                  <c:v>инструктора по физической культуре</c:v>
                </c:pt>
                <c:pt idx="3">
                  <c:v>другого специалиста</c:v>
                </c:pt>
              </c:strCache>
            </c:strRef>
          </c:cat>
          <c:val>
            <c:numRef>
              <c:f>Лист10!$B$2:$B$5</c:f>
              <c:numCache>
                <c:formatCode>0%</c:formatCode>
                <c:ptCount val="4"/>
                <c:pt idx="0">
                  <c:v>0.1</c:v>
                </c:pt>
                <c:pt idx="1">
                  <c:v>0.05</c:v>
                </c:pt>
                <c:pt idx="2">
                  <c:v>0.05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Лист10!$C$1</c:f>
              <c:strCache>
                <c:ptCount val="1"/>
                <c:pt idx="0">
                  <c:v>2016-2017 уч.год</c:v>
                </c:pt>
              </c:strCache>
            </c:strRef>
          </c:tx>
          <c:invertIfNegative val="0"/>
          <c:cat>
            <c:strRef>
              <c:f>Лист10!$A$2:$A$5</c:f>
              <c:strCache>
                <c:ptCount val="4"/>
                <c:pt idx="0">
                  <c:v>психолога</c:v>
                </c:pt>
                <c:pt idx="1">
                  <c:v>медицинского работника</c:v>
                </c:pt>
                <c:pt idx="2">
                  <c:v>инструктора по физической культуре</c:v>
                </c:pt>
                <c:pt idx="3">
                  <c:v>другого специалиста</c:v>
                </c:pt>
              </c:strCache>
            </c:strRef>
          </c:cat>
          <c:val>
            <c:numRef>
              <c:f>Лист10!$C$2:$C$5</c:f>
              <c:numCache>
                <c:formatCode>0%</c:formatCode>
                <c:ptCount val="4"/>
                <c:pt idx="0">
                  <c:v>0.1</c:v>
                </c:pt>
                <c:pt idx="1">
                  <c:v>7.0000000000000021E-2</c:v>
                </c:pt>
                <c:pt idx="2">
                  <c:v>0.05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1327104"/>
        <c:axId val="151328640"/>
        <c:axId val="0"/>
      </c:bar3DChart>
      <c:catAx>
        <c:axId val="1513271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1328640"/>
        <c:crosses val="autoZero"/>
        <c:auto val="1"/>
        <c:lblAlgn val="ctr"/>
        <c:lblOffset val="100"/>
        <c:noMultiLvlLbl val="0"/>
      </c:catAx>
      <c:valAx>
        <c:axId val="15132864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5132710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Лист11!$B$1</c:f>
              <c:strCache>
                <c:ptCount val="1"/>
                <c:pt idx="0">
                  <c:v>2015-2016 уч.год</c:v>
                </c:pt>
              </c:strCache>
            </c:strRef>
          </c:tx>
          <c:invertIfNegative val="0"/>
          <c:cat>
            <c:strRef>
              <c:f>Лист11!$A$2:$A$8</c:f>
              <c:strCache>
                <c:ptCount val="7"/>
                <c:pt idx="0">
                  <c:v>в занятиях</c:v>
                </c:pt>
                <c:pt idx="1">
                  <c:v>экскурсиях</c:v>
                </c:pt>
                <c:pt idx="2">
                  <c:v>конкурсах</c:v>
                </c:pt>
                <c:pt idx="3">
                  <c:v>утренниках</c:v>
                </c:pt>
                <c:pt idx="4">
                  <c:v>физкультурных мероприятиях</c:v>
                </c:pt>
                <c:pt idx="5">
                  <c:v>мастер-классах</c:v>
                </c:pt>
                <c:pt idx="6">
                  <c:v>в играх</c:v>
                </c:pt>
              </c:strCache>
            </c:strRef>
          </c:cat>
          <c:val>
            <c:numRef>
              <c:f>Лист11!$B$2:$B$8</c:f>
              <c:numCache>
                <c:formatCode>0%</c:formatCode>
                <c:ptCount val="7"/>
                <c:pt idx="0">
                  <c:v>0.1</c:v>
                </c:pt>
                <c:pt idx="1">
                  <c:v>0.13</c:v>
                </c:pt>
                <c:pt idx="2">
                  <c:v>0.14000000000000001</c:v>
                </c:pt>
                <c:pt idx="3">
                  <c:v>0.14000000000000001</c:v>
                </c:pt>
                <c:pt idx="4">
                  <c:v>0.2</c:v>
                </c:pt>
                <c:pt idx="5">
                  <c:v>0</c:v>
                </c:pt>
                <c:pt idx="6">
                  <c:v>0.8</c:v>
                </c:pt>
              </c:numCache>
            </c:numRef>
          </c:val>
        </c:ser>
        <c:ser>
          <c:idx val="1"/>
          <c:order val="1"/>
          <c:tx>
            <c:strRef>
              <c:f>Лист11!$C$1</c:f>
              <c:strCache>
                <c:ptCount val="1"/>
                <c:pt idx="0">
                  <c:v>2016-2017 уч.год</c:v>
                </c:pt>
              </c:strCache>
            </c:strRef>
          </c:tx>
          <c:invertIfNegative val="0"/>
          <c:cat>
            <c:strRef>
              <c:f>Лист11!$A$2:$A$8</c:f>
              <c:strCache>
                <c:ptCount val="7"/>
                <c:pt idx="0">
                  <c:v>в занятиях</c:v>
                </c:pt>
                <c:pt idx="1">
                  <c:v>экскурсиях</c:v>
                </c:pt>
                <c:pt idx="2">
                  <c:v>конкурсах</c:v>
                </c:pt>
                <c:pt idx="3">
                  <c:v>утренниках</c:v>
                </c:pt>
                <c:pt idx="4">
                  <c:v>физкультурных мероприятиях</c:v>
                </c:pt>
                <c:pt idx="5">
                  <c:v>мастер-классах</c:v>
                </c:pt>
                <c:pt idx="6">
                  <c:v>в играх</c:v>
                </c:pt>
              </c:strCache>
            </c:strRef>
          </c:cat>
          <c:val>
            <c:numRef>
              <c:f>Лист11!$C$2:$C$8</c:f>
              <c:numCache>
                <c:formatCode>0%</c:formatCode>
                <c:ptCount val="7"/>
                <c:pt idx="0">
                  <c:v>0.24000000000000021</c:v>
                </c:pt>
                <c:pt idx="1">
                  <c:v>0.28000000000000008</c:v>
                </c:pt>
                <c:pt idx="2">
                  <c:v>0.24000000000000021</c:v>
                </c:pt>
                <c:pt idx="3">
                  <c:v>0.28000000000000008</c:v>
                </c:pt>
                <c:pt idx="4">
                  <c:v>0.38000000000000056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1346560"/>
        <c:axId val="151368832"/>
        <c:axId val="0"/>
      </c:bar3DChart>
      <c:catAx>
        <c:axId val="1513465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1368832"/>
        <c:crosses val="autoZero"/>
        <c:auto val="1"/>
        <c:lblAlgn val="ctr"/>
        <c:lblOffset val="100"/>
        <c:noMultiLvlLbl val="0"/>
      </c:catAx>
      <c:valAx>
        <c:axId val="1513688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5134656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Лист12!$B$1</c:f>
              <c:strCache>
                <c:ptCount val="1"/>
                <c:pt idx="0">
                  <c:v>2015-2016 уч.год</c:v>
                </c:pt>
              </c:strCache>
            </c:strRef>
          </c:tx>
          <c:invertIfNegative val="0"/>
          <c:cat>
            <c:strRef>
              <c:f>Лист12!$A$2:$A$5</c:f>
              <c:strCache>
                <c:ptCount val="4"/>
                <c:pt idx="0">
                  <c:v>шашки</c:v>
                </c:pt>
                <c:pt idx="1">
                  <c:v>шахматы</c:v>
                </c:pt>
                <c:pt idx="2">
                  <c:v>спортивные игры</c:v>
                </c:pt>
                <c:pt idx="3">
                  <c:v>вышивание</c:v>
                </c:pt>
              </c:strCache>
            </c:strRef>
          </c:cat>
          <c:val>
            <c:numRef>
              <c:f>Лист12!$B$2:$B$5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0.2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Лист12!$C$1</c:f>
              <c:strCache>
                <c:ptCount val="1"/>
                <c:pt idx="0">
                  <c:v>2016-2017 уч.год</c:v>
                </c:pt>
              </c:strCache>
            </c:strRef>
          </c:tx>
          <c:invertIfNegative val="0"/>
          <c:cat>
            <c:strRef>
              <c:f>Лист12!$A$2:$A$5</c:f>
              <c:strCache>
                <c:ptCount val="4"/>
                <c:pt idx="0">
                  <c:v>шашки</c:v>
                </c:pt>
                <c:pt idx="1">
                  <c:v>шахматы</c:v>
                </c:pt>
                <c:pt idx="2">
                  <c:v>спортивные игры</c:v>
                </c:pt>
                <c:pt idx="3">
                  <c:v>вышивание</c:v>
                </c:pt>
              </c:strCache>
            </c:strRef>
          </c:cat>
          <c:val>
            <c:numRef>
              <c:f>Лист12!$C$2:$C$5</c:f>
              <c:numCache>
                <c:formatCode>0%</c:formatCode>
                <c:ptCount val="4"/>
                <c:pt idx="0">
                  <c:v>0.47000000000000008</c:v>
                </c:pt>
                <c:pt idx="1">
                  <c:v>0</c:v>
                </c:pt>
                <c:pt idx="2">
                  <c:v>0.4</c:v>
                </c:pt>
                <c:pt idx="3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1067264"/>
        <c:axId val="151073152"/>
        <c:axId val="0"/>
      </c:bar3DChart>
      <c:catAx>
        <c:axId val="1510672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1073152"/>
        <c:crosses val="autoZero"/>
        <c:auto val="1"/>
        <c:lblAlgn val="ctr"/>
        <c:lblOffset val="100"/>
        <c:noMultiLvlLbl val="0"/>
      </c:catAx>
      <c:valAx>
        <c:axId val="1510731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5106726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cat>
            <c:strRef>
              <c:f>Лист7!$A$1:$A$2</c:f>
              <c:strCache>
                <c:ptCount val="2"/>
                <c:pt idx="0">
                  <c:v>2015- 2016 уч.год</c:v>
                </c:pt>
                <c:pt idx="1">
                  <c:v>2016-2017 уч.год</c:v>
                </c:pt>
              </c:strCache>
            </c:strRef>
          </c:cat>
          <c:val>
            <c:numRef>
              <c:f>Лист7!$B$1:$B$2</c:f>
              <c:numCache>
                <c:formatCode>0%</c:formatCode>
                <c:ptCount val="2"/>
                <c:pt idx="0">
                  <c:v>0.82000000000000006</c:v>
                </c:pt>
                <c:pt idx="1">
                  <c:v>0.98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1103360"/>
        <c:axId val="151104896"/>
        <c:axId val="0"/>
      </c:bar3DChart>
      <c:catAx>
        <c:axId val="1511033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1104896"/>
        <c:crosses val="autoZero"/>
        <c:auto val="1"/>
        <c:lblAlgn val="ctr"/>
        <c:lblOffset val="100"/>
        <c:noMultiLvlLbl val="0"/>
      </c:catAx>
      <c:valAx>
        <c:axId val="15110489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5110336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D68450-A7B4-4FA3-A9B4-0D8303399833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12C04C-453F-4942-9953-8F982073DB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D68450-A7B4-4FA3-A9B4-0D8303399833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12C04C-453F-4942-9953-8F982073DB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D68450-A7B4-4FA3-A9B4-0D8303399833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12C04C-453F-4942-9953-8F982073DB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D68450-A7B4-4FA3-A9B4-0D8303399833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12C04C-453F-4942-9953-8F982073DB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D68450-A7B4-4FA3-A9B4-0D8303399833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12C04C-453F-4942-9953-8F982073DB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D68450-A7B4-4FA3-A9B4-0D8303399833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12C04C-453F-4942-9953-8F982073DB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D68450-A7B4-4FA3-A9B4-0D8303399833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12C04C-453F-4942-9953-8F982073DB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D68450-A7B4-4FA3-A9B4-0D8303399833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12C04C-453F-4942-9953-8F982073DB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D68450-A7B4-4FA3-A9B4-0D8303399833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12C04C-453F-4942-9953-8F982073DB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D68450-A7B4-4FA3-A9B4-0D8303399833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12C04C-453F-4942-9953-8F982073DB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D68450-A7B4-4FA3-A9B4-0D8303399833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12C04C-453F-4942-9953-8F982073DB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AD68450-A7B4-4FA3-A9B4-0D8303399833}" type="datetimeFigureOut">
              <a:rPr lang="ru-RU" smtClean="0"/>
              <a:pPr/>
              <a:t>29.07.2020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012C04C-453F-4942-9953-8F982073DB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031" y="1916832"/>
            <a:ext cx="712157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Использование методов анкетирования для формирования активной педагогической позиции родителей и вовлечения их в учебно-воспитательный процесс</a:t>
            </a:r>
            <a:endParaRPr lang="ru-RU" sz="32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07149" y="4717455"/>
            <a:ext cx="3312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Воспитатель: </a:t>
            </a:r>
            <a:r>
              <a:rPr lang="ru-RU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Воронова О.Н.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96541" y="6093296"/>
            <a:ext cx="74888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©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МДОУ «Детский сад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«Дюймовочка»  г. Переславля – Залесского, 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78928"/>
            <a:ext cx="8784976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Отчет Городской инновационной площадки МДОУ «Детский сад «Дюймовочка» </a:t>
            </a:r>
            <a:b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в рамках инновационного проекта по теме   «Вовлечение родителей в учебно-воспитательный процесс МДОУ, как важное условие всестороннего развития личности ребенка в условиях реализации ФГОС ДО»  29.11.2016 г.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178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6.Чему можете обучить детей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158417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7. Получаете ли Вы и другие родители детей, посещающих детский сад, информацию о том, в каких мероприятиях группы вы можете принять участие?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1435100" y="1988840"/>
          <a:ext cx="7499350" cy="4259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День семьи 2016\IMG_5878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39054" y="533399"/>
            <a:ext cx="3958881" cy="271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F:\ин. площадка\фото\DSC_0210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9054" y="3746258"/>
            <a:ext cx="3888432" cy="2802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Documents and Settings\User\Рабочий стол\IMG_5777.JPG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732696" y="533399"/>
            <a:ext cx="3727736" cy="271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F:\Усманова-фото\IMG_5956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32696" y="3645024"/>
            <a:ext cx="3871751" cy="2903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917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latin typeface="Times New Roman"/>
                <a:ea typeface="Times New Roman"/>
              </a:rPr>
              <a:t>Цель анкетирования: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04578" y="1916832"/>
            <a:ext cx="7272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400" dirty="0" smtClean="0">
                <a:effectLst/>
                <a:latin typeface="Times New Roman"/>
                <a:ea typeface="Times New Roman"/>
              </a:rPr>
            </a:br>
            <a:r>
              <a:rPr lang="ru-RU" sz="2400" dirty="0" smtClean="0">
                <a:effectLst/>
                <a:latin typeface="Times New Roman"/>
                <a:ea typeface="Times New Roman"/>
              </a:rPr>
              <a:t> 1. Формирование активной педагогической позиции родителей воспитанников. </a:t>
            </a:r>
          </a:p>
          <a:p>
            <a:r>
              <a:rPr lang="ru-RU" sz="2400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400" dirty="0" smtClean="0">
                <a:effectLst/>
                <a:latin typeface="Times New Roman"/>
                <a:ea typeface="Times New Roman"/>
              </a:rPr>
            </a:br>
            <a:r>
              <a:rPr lang="ru-RU" sz="2400" dirty="0" smtClean="0">
                <a:effectLst/>
                <a:latin typeface="Times New Roman"/>
                <a:ea typeface="Times New Roman"/>
              </a:rPr>
              <a:t> 2. Сбор объективной информации от родителей о работе детского сада.</a:t>
            </a:r>
          </a:p>
          <a:p>
            <a:r>
              <a:rPr lang="ru-RU" sz="2400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400" dirty="0" smtClean="0">
                <a:effectLst/>
                <a:latin typeface="Times New Roman"/>
                <a:ea typeface="Times New Roman"/>
              </a:rPr>
            </a:br>
            <a:r>
              <a:rPr lang="ru-RU" sz="2400" dirty="0" smtClean="0">
                <a:effectLst/>
                <a:latin typeface="Times New Roman"/>
                <a:ea typeface="Times New Roman"/>
              </a:rPr>
              <a:t> 3.Учет пожеланий родителей в годовом плане группы по включению семей воспитанников в учебно-воспитательный процесс. 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0628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498080" cy="778098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effectLst/>
                <a:latin typeface="Calibri"/>
                <a:ea typeface="Calibri"/>
                <a:cs typeface="Times New Roman"/>
              </a:rPr>
              <a:t>Содержание анкеты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764704"/>
            <a:ext cx="9144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effectLst/>
                <a:latin typeface="Calibri"/>
                <a:ea typeface="Calibri"/>
                <a:cs typeface="Times New Roman"/>
              </a:rPr>
              <a:t>Уважаемые родители!</a:t>
            </a:r>
            <a:r>
              <a:rPr lang="ru-RU" sz="1600" b="1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600" b="1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ru-RU" sz="1600" dirty="0" smtClean="0">
                <a:effectLst/>
                <a:latin typeface="Calibri"/>
                <a:ea typeface="Calibri"/>
                <a:cs typeface="Times New Roman"/>
              </a:rPr>
              <a:t>Для выявления Ваших запросов при организации образовательных и воспитательных услуг в дошкольном учреждении, а так же с целью вовлечения родителей в учебно – воспитательный процесс просим Вас ответить на следующие вопросы:</a:t>
            </a:r>
            <a:br>
              <a:rPr lang="ru-RU" sz="16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ru-RU" sz="1600" dirty="0" smtClean="0">
                <a:effectLst/>
                <a:latin typeface="Calibri"/>
                <a:ea typeface="Calibri"/>
                <a:cs typeface="Times New Roman"/>
              </a:rPr>
              <a:t> Ф. И. О. родителя _____________________________________</a:t>
            </a:r>
            <a:br>
              <a:rPr lang="ru-RU" sz="16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ru-RU" sz="1600" b="1" dirty="0" smtClean="0">
                <a:effectLst/>
                <a:latin typeface="Calibri"/>
                <a:ea typeface="Calibri"/>
                <a:cs typeface="Times New Roman"/>
              </a:rPr>
              <a:t>1. </a:t>
            </a:r>
            <a:r>
              <a:rPr lang="ru-RU" sz="1600" dirty="0" smtClean="0">
                <a:effectLst/>
                <a:latin typeface="Calibri"/>
                <a:ea typeface="Calibri"/>
                <a:cs typeface="Times New Roman"/>
              </a:rPr>
              <a:t>Удовлетворяет ли Вас лично уход, оздоровление, воспитание и обучение Вашего ребенка в детском саду? а) да; б) нет; в) не знаю.</a:t>
            </a:r>
            <a:br>
              <a:rPr lang="ru-RU" sz="16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ru-RU" sz="1600" b="1" dirty="0" smtClean="0">
                <a:effectLst/>
                <a:latin typeface="Calibri"/>
                <a:ea typeface="Calibri"/>
                <a:cs typeface="Times New Roman"/>
              </a:rPr>
              <a:t>2. </a:t>
            </a:r>
            <a:r>
              <a:rPr lang="ru-RU" sz="1600" dirty="0" smtClean="0">
                <a:effectLst/>
                <a:latin typeface="Calibri"/>
                <a:ea typeface="Calibri"/>
                <a:cs typeface="Times New Roman"/>
              </a:rPr>
              <a:t>Какие из предложенных форм работы с родителями Вас больше всего заинтересовали?</a:t>
            </a:r>
            <a:br>
              <a:rPr lang="ru-RU" sz="16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ru-RU" sz="1600" dirty="0" smtClean="0">
                <a:effectLst/>
                <a:latin typeface="Calibri"/>
                <a:ea typeface="Calibri"/>
                <a:cs typeface="Times New Roman"/>
              </a:rPr>
              <a:t>родительские собрания, индивидуальные консультации, анкетирование, конкурсы, экскурсии, занятия с вашим участием, утренники с вашим участием, физкультурные мероприятия, мастер-классы.</a:t>
            </a:r>
            <a:br>
              <a:rPr lang="ru-RU" sz="16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ru-RU" sz="1600" dirty="0" smtClean="0">
                <a:effectLst/>
                <a:latin typeface="Calibri"/>
                <a:ea typeface="Calibri"/>
                <a:cs typeface="Times New Roman"/>
              </a:rPr>
              <a:t> </a:t>
            </a:r>
            <a:r>
              <a:rPr lang="ru-RU" sz="1600" b="1" dirty="0" smtClean="0">
                <a:effectLst/>
                <a:latin typeface="Calibri"/>
                <a:ea typeface="Calibri"/>
                <a:cs typeface="Times New Roman"/>
              </a:rPr>
              <a:t>3. </a:t>
            </a:r>
            <a:r>
              <a:rPr lang="ru-RU" sz="1600" dirty="0" smtClean="0">
                <a:effectLst/>
                <a:latin typeface="Calibri"/>
                <a:ea typeface="Calibri"/>
                <a:cs typeface="Times New Roman"/>
              </a:rPr>
              <a:t>В каких мероприятиях принимали участие Вы?</a:t>
            </a:r>
            <a:br>
              <a:rPr lang="ru-RU" sz="16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ru-RU" sz="1600" dirty="0" smtClean="0">
                <a:effectLst/>
                <a:latin typeface="Calibri"/>
                <a:ea typeface="Calibri"/>
                <a:cs typeface="Times New Roman"/>
              </a:rPr>
              <a:t>родительские собрания, индивидуальные консультации, анкетирование, конкурсы, экскурсии, занятия, утренники, физкультурные мероприятия, мастер-классы, </a:t>
            </a:r>
            <a:br>
              <a:rPr lang="ru-RU" sz="16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ru-RU" sz="1600" b="1" dirty="0" smtClean="0">
                <a:effectLst/>
                <a:latin typeface="Calibri"/>
                <a:ea typeface="Calibri"/>
                <a:cs typeface="Times New Roman"/>
              </a:rPr>
              <a:t>4. </a:t>
            </a:r>
            <a:r>
              <a:rPr lang="ru-RU" sz="1600" dirty="0" smtClean="0">
                <a:effectLst/>
                <a:latin typeface="Calibri"/>
                <a:ea typeface="Calibri"/>
                <a:cs typeface="Times New Roman"/>
              </a:rPr>
              <a:t>Желаете ли Вы получить консультацию по вопросам воспитания и обучения ребёнка:</a:t>
            </a:r>
            <a:br>
              <a:rPr lang="ru-RU" sz="16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ru-RU" sz="1600" dirty="0" smtClean="0">
                <a:effectLst/>
                <a:latin typeface="Calibri"/>
                <a:ea typeface="Calibri"/>
                <a:cs typeface="Times New Roman"/>
              </a:rPr>
              <a:t>психолога, медицинского работника, воспитателя, другого специалиста.</a:t>
            </a:r>
            <a:br>
              <a:rPr lang="ru-RU" sz="16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ru-RU" sz="1600" b="1" dirty="0" smtClean="0">
                <a:effectLst/>
                <a:latin typeface="Calibri"/>
                <a:ea typeface="Calibri"/>
                <a:cs typeface="Times New Roman"/>
              </a:rPr>
              <a:t>5. </a:t>
            </a:r>
            <a:r>
              <a:rPr lang="ru-RU" sz="1600" dirty="0" smtClean="0">
                <a:effectLst/>
                <a:latin typeface="Calibri"/>
                <a:ea typeface="Calibri"/>
                <a:cs typeface="Times New Roman"/>
              </a:rPr>
              <a:t>В чем Вы желание поучаствовать вместе с детьми? </a:t>
            </a:r>
            <a:br>
              <a:rPr lang="ru-RU" sz="16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ru-RU" sz="1600" dirty="0" smtClean="0">
                <a:effectLst/>
                <a:latin typeface="Calibri"/>
                <a:ea typeface="Calibri"/>
                <a:cs typeface="Times New Roman"/>
              </a:rPr>
              <a:t>В занятиях, экскурсиях,  конкурсах, утренниках, физкультурных мероприятиях, мастер-классах, в играх. </a:t>
            </a:r>
            <a:br>
              <a:rPr lang="ru-RU" sz="16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ru-RU" sz="1600" b="1" dirty="0" smtClean="0">
                <a:effectLst/>
                <a:latin typeface="Calibri"/>
                <a:ea typeface="Calibri"/>
                <a:cs typeface="Times New Roman"/>
              </a:rPr>
              <a:t>6. </a:t>
            </a:r>
            <a:r>
              <a:rPr lang="ru-RU" sz="1600" dirty="0" smtClean="0">
                <a:effectLst/>
                <a:latin typeface="Calibri"/>
                <a:ea typeface="Calibri"/>
                <a:cs typeface="Times New Roman"/>
              </a:rPr>
              <a:t>Чему можете обучить детей: шашки, шахматы, спортивные игры, вышивание и т.д.</a:t>
            </a:r>
            <a:br>
              <a:rPr lang="ru-RU" sz="16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ru-RU" sz="1600" b="1" dirty="0" smtClean="0">
                <a:effectLst/>
                <a:latin typeface="Calibri"/>
                <a:ea typeface="Calibri"/>
                <a:cs typeface="Times New Roman"/>
              </a:rPr>
              <a:t>7. </a:t>
            </a:r>
            <a:r>
              <a:rPr lang="ru-RU" sz="1600" dirty="0" smtClean="0">
                <a:effectLst/>
                <a:latin typeface="Calibri"/>
                <a:ea typeface="Calibri"/>
                <a:cs typeface="Times New Roman"/>
              </a:rPr>
              <a:t>Получаете ли Вы и другие родители детей, посещающих детский сад, информацию о том в каких мероприятиях группы вы можете принять участие. а) да; б) нет; в) не знаю.</a:t>
            </a:r>
            <a:br>
              <a:rPr lang="ru-RU" sz="1600" dirty="0" smtClean="0">
                <a:effectLst/>
                <a:latin typeface="Calibri"/>
                <a:ea typeface="Calibri"/>
                <a:cs typeface="Times New Roman"/>
              </a:rPr>
            </a:b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r>
              <a:rPr lang="ru-RU" sz="1600" dirty="0" smtClean="0">
                <a:effectLst/>
                <a:latin typeface="Calibri"/>
                <a:ea typeface="Calibri"/>
                <a:cs typeface="Times New Roman"/>
              </a:rPr>
              <a:t>По желанию Вы можете добавить любые комментарии.</a:t>
            </a:r>
            <a:br>
              <a:rPr lang="ru-RU" sz="16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ru-RU" sz="1600" dirty="0" smtClean="0">
                <a:effectLst/>
                <a:latin typeface="Calibri"/>
                <a:ea typeface="Calibri"/>
                <a:cs typeface="Times New Roman"/>
              </a:rPr>
              <a:t>Благодарим за участие!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11626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712968" cy="576064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effectLst/>
                <a:latin typeface="Times New Roman"/>
                <a:ea typeface="Calibri"/>
                <a:cs typeface="Times New Roman"/>
              </a:rPr>
              <a:t>Итоги анкетирования родителей воспитанников</a:t>
            </a:r>
            <a:r>
              <a:rPr lang="ru-RU" sz="2400" b="1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2400" dirty="0">
                <a:effectLst/>
                <a:latin typeface="Calibri"/>
                <a:ea typeface="Calibri"/>
                <a:cs typeface="Times New Roman"/>
              </a:rPr>
            </a:b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556708"/>
              </p:ext>
            </p:extLst>
          </p:nvPr>
        </p:nvGraphicFramePr>
        <p:xfrm>
          <a:off x="971602" y="692707"/>
          <a:ext cx="7992887" cy="5976649"/>
        </p:xfrm>
        <a:graphic>
          <a:graphicData uri="http://schemas.openxmlformats.org/drawingml/2006/table">
            <a:tbl>
              <a:tblPr firstRow="1" firstCol="1" bandRow="1"/>
              <a:tblGrid>
                <a:gridCol w="2376262"/>
                <a:gridCol w="2667852"/>
                <a:gridCol w="1593628"/>
                <a:gridCol w="1355145"/>
              </a:tblGrid>
              <a:tr h="13583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2015-2016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2016-2017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3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Участие в анкетировании приняли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 чел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 чел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6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Удовлетворяет  уход, оздоровление, воспитание и обучение ребенка в детском саду 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82%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98%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33">
                <a:tc row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Формы работы, которые  больше всего заинтересовали родителей</a:t>
                      </a:r>
                      <a:br>
                        <a:rPr lang="ru-RU" sz="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родительские собрания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10%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19%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индивидуальные консультации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25%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38%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анкетирование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10%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25%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конкурсы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29%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42%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экскурсии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15%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24%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занятия с вашим участием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14%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утренники с вашим участием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10%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28%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физкультурные мероприятия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10%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48%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мастер-классы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33">
                <a:tc row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 В каких мероприятиях принимали участие Вы?</a:t>
                      </a:r>
                      <a:b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родительские собрания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6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индивидуальные консультации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10%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28%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анкетирование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80%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86%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конкурсы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15%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24%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экскурсии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занятия с вашим участием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10%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утренники с вашим участием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20%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48%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физкультурные мероприятия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14%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мастер-классы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33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 Желают  получить консультацию 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психолога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10%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10%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медицинского работника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5%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7%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инструктора по физкультуре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5%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5%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другого специалиста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33"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 В чем Вы желание поучаствовать вместе с детьми? 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занятиях 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10%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24%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экскурсиях 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13%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28%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конкурсах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14%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24%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утренниках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14%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28%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физкультурных мероприятиях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20%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38%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мастер-классах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играх 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80%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33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 Чему можете обучить детей: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шашки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47%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шахматы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спортивные игры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20%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40%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вышивание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10%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49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 Получаете ли Вы и другие родители детей, посещающих детский сад, информацию о том в каких мероприятиях группы вы можете принять участие.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82%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98%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3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 Комментарии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78" marR="35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709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158417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Удовлетворяет уход, оздоровление, воспитание и обучение ребёнка в детском саду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Формы работы, которые больше всего заинтересовали родителей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3.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каких мероприятиях принимали участие Вы?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Желают получить консультацию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5.В чём Вы желаете поучаствовать вместе с детьми?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248</TotalTime>
  <Words>415</Words>
  <Application>Microsoft Office PowerPoint</Application>
  <PresentationFormat>Экран (4:3)</PresentationFormat>
  <Paragraphs>141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Презентация PowerPoint</vt:lpstr>
      <vt:lpstr>Цель анкетирования:</vt:lpstr>
      <vt:lpstr>Содержание анкеты</vt:lpstr>
      <vt:lpstr>Итоги анкетирования родителей воспитанников  </vt:lpstr>
      <vt:lpstr>1. Удовлетворяет уход, оздоровление, воспитание и обучение ребёнка в детском саду </vt:lpstr>
      <vt:lpstr>2. Формы работы, которые больше всего заинтересовали родителей</vt:lpstr>
      <vt:lpstr>3. В каких мероприятиях принимали участие Вы? </vt:lpstr>
      <vt:lpstr>4. Желают получить консультацию</vt:lpstr>
      <vt:lpstr>5.В чём Вы желаете поучаствовать вместе с детьми?</vt:lpstr>
      <vt:lpstr>6.Чему можете обучить детей</vt:lpstr>
      <vt:lpstr>7. Получаете ли Вы и другие родители детей, посещающих детский сад, информацию о том, в каких мероприятиях группы вы можете принять участие?</vt:lpstr>
      <vt:lpstr>Презентация PowerPoint</vt:lpstr>
    </vt:vector>
  </TitlesOfParts>
  <Company>xxx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xxx</dc:creator>
  <cp:lastModifiedBy>xxx</cp:lastModifiedBy>
  <cp:revision>25</cp:revision>
  <dcterms:created xsi:type="dcterms:W3CDTF">2016-11-16T11:24:44Z</dcterms:created>
  <dcterms:modified xsi:type="dcterms:W3CDTF">2020-07-29T10:45:44Z</dcterms:modified>
</cp:coreProperties>
</file>