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2" r:id="rId4"/>
    <p:sldId id="266" r:id="rId5"/>
    <p:sldId id="265" r:id="rId6"/>
    <p:sldId id="263" r:id="rId7"/>
    <p:sldId id="258" r:id="rId8"/>
    <p:sldId id="259" r:id="rId9"/>
    <p:sldId id="264" r:id="rId10"/>
    <p:sldId id="269" r:id="rId11"/>
    <p:sldId id="27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02" autoAdjust="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22A2B8-BE1A-4AC0-9FE0-4618784B6299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B6F8F13-3A39-47B1-BDFE-9DF25409292B}">
      <dgm:prSet custT="1"/>
      <dgm:spPr/>
      <dgm:t>
        <a:bodyPr/>
        <a:lstStyle/>
        <a:p>
          <a:pPr rtl="0"/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Данные экскурсии вызывают у наших воспитанников восторг, удивление, радость и желание учиться в школе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2882C6DD-651B-4FBE-BBB5-21B7E662F651}" type="parTrans" cxnId="{561A04B7-A01D-45E1-97EB-4F740F161B27}">
      <dgm:prSet/>
      <dgm:spPr/>
      <dgm:t>
        <a:bodyPr/>
        <a:lstStyle/>
        <a:p>
          <a:endParaRPr lang="ru-RU"/>
        </a:p>
      </dgm:t>
    </dgm:pt>
    <dgm:pt modelId="{C61A6ACE-7807-4567-9FF6-195E1B04AFC3}" type="sibTrans" cxnId="{561A04B7-A01D-45E1-97EB-4F740F161B27}">
      <dgm:prSet/>
      <dgm:spPr/>
      <dgm:t>
        <a:bodyPr/>
        <a:lstStyle/>
        <a:p>
          <a:endParaRPr lang="ru-RU"/>
        </a:p>
      </dgm:t>
    </dgm:pt>
    <dgm:pt modelId="{33C73643-4908-44A7-A386-5E7262761FB4}" type="pres">
      <dgm:prSet presAssocID="{6E22A2B8-BE1A-4AC0-9FE0-4618784B6299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34903DF-2EFB-483C-9080-FB8484D2C199}" type="pres">
      <dgm:prSet presAssocID="{8B6F8F13-3A39-47B1-BDFE-9DF25409292B}" presName="circ1TxSh" presStyleLbl="vennNode1" presStyleIdx="0" presStyleCnt="1"/>
      <dgm:spPr/>
      <dgm:t>
        <a:bodyPr/>
        <a:lstStyle/>
        <a:p>
          <a:endParaRPr lang="ru-RU"/>
        </a:p>
      </dgm:t>
    </dgm:pt>
  </dgm:ptLst>
  <dgm:cxnLst>
    <dgm:cxn modelId="{561A04B7-A01D-45E1-97EB-4F740F161B27}" srcId="{6E22A2B8-BE1A-4AC0-9FE0-4618784B6299}" destId="{8B6F8F13-3A39-47B1-BDFE-9DF25409292B}" srcOrd="0" destOrd="0" parTransId="{2882C6DD-651B-4FBE-BBB5-21B7E662F651}" sibTransId="{C61A6ACE-7807-4567-9FF6-195E1B04AFC3}"/>
    <dgm:cxn modelId="{4737A36A-860C-4BA0-99ED-8260BF90560A}" type="presOf" srcId="{8B6F8F13-3A39-47B1-BDFE-9DF25409292B}" destId="{A34903DF-2EFB-483C-9080-FB8484D2C199}" srcOrd="0" destOrd="0" presId="urn:microsoft.com/office/officeart/2005/8/layout/venn1"/>
    <dgm:cxn modelId="{C8D825F5-1BBC-40DE-A9DB-84FB05073718}" type="presOf" srcId="{6E22A2B8-BE1A-4AC0-9FE0-4618784B6299}" destId="{33C73643-4908-44A7-A386-5E7262761FB4}" srcOrd="0" destOrd="0" presId="urn:microsoft.com/office/officeart/2005/8/layout/venn1"/>
    <dgm:cxn modelId="{C8A86D1C-0537-419D-BC18-426ECBF02DC8}" type="presParOf" srcId="{33C73643-4908-44A7-A386-5E7262761FB4}" destId="{A34903DF-2EFB-483C-9080-FB8484D2C199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4903DF-2EFB-483C-9080-FB8484D2C199}">
      <dsp:nvSpPr>
        <dsp:cNvPr id="0" name=""/>
        <dsp:cNvSpPr/>
      </dsp:nvSpPr>
      <dsp:spPr>
        <a:xfrm>
          <a:off x="1851818" y="0"/>
          <a:ext cx="4525963" cy="452596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Данные экскурсии вызывают у наших воспитанников восторг, удивление, радость и желание учиться в школе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514630" y="662812"/>
        <a:ext cx="3200339" cy="32003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E89698-9EE5-4A61-A825-AE3C86F74377}" type="datetimeFigureOut">
              <a:rPr lang="ru-RU" smtClean="0"/>
              <a:pPr/>
              <a:t>18.10.2019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2B299B-A95E-4180-A852-01C79FB2E8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7821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2B299B-A95E-4180-A852-01C79FB2E8F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79EA-917B-45E0-A960-51D9D615F4A3}" type="datetimeFigureOut">
              <a:rPr lang="ru-RU" smtClean="0"/>
              <a:pPr/>
              <a:t>18.10.2019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093F5-A50B-4642-A4FE-121626214DA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79EA-917B-45E0-A960-51D9D615F4A3}" type="datetimeFigureOut">
              <a:rPr lang="ru-RU" smtClean="0"/>
              <a:pPr/>
              <a:t>18.10.2019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093F5-A50B-4642-A4FE-121626214DA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79EA-917B-45E0-A960-51D9D615F4A3}" type="datetimeFigureOut">
              <a:rPr lang="ru-RU" smtClean="0"/>
              <a:pPr/>
              <a:t>18.10.2019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093F5-A50B-4642-A4FE-121626214DA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79EA-917B-45E0-A960-51D9D615F4A3}" type="datetimeFigureOut">
              <a:rPr lang="ru-RU" smtClean="0"/>
              <a:pPr/>
              <a:t>18.10.2019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093F5-A50B-4642-A4FE-121626214DA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79EA-917B-45E0-A960-51D9D615F4A3}" type="datetimeFigureOut">
              <a:rPr lang="ru-RU" smtClean="0"/>
              <a:pPr/>
              <a:t>18.10.2019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093F5-A50B-4642-A4FE-121626214DA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79EA-917B-45E0-A960-51D9D615F4A3}" type="datetimeFigureOut">
              <a:rPr lang="ru-RU" smtClean="0"/>
              <a:pPr/>
              <a:t>18.10.2019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093F5-A50B-4642-A4FE-121626214DA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79EA-917B-45E0-A960-51D9D615F4A3}" type="datetimeFigureOut">
              <a:rPr lang="ru-RU" smtClean="0"/>
              <a:pPr/>
              <a:t>18.10.2019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093F5-A50B-4642-A4FE-121626214DA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79EA-917B-45E0-A960-51D9D615F4A3}" type="datetimeFigureOut">
              <a:rPr lang="ru-RU" smtClean="0"/>
              <a:pPr/>
              <a:t>18.10.2019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093F5-A50B-4642-A4FE-121626214DA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79EA-917B-45E0-A960-51D9D615F4A3}" type="datetimeFigureOut">
              <a:rPr lang="ru-RU" smtClean="0"/>
              <a:pPr/>
              <a:t>18.10.2019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093F5-A50B-4642-A4FE-121626214DA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79EA-917B-45E0-A960-51D9D615F4A3}" type="datetimeFigureOut">
              <a:rPr lang="ru-RU" smtClean="0"/>
              <a:pPr/>
              <a:t>18.10.2019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093F5-A50B-4642-A4FE-121626214DA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79EA-917B-45E0-A960-51D9D615F4A3}" type="datetimeFigureOut">
              <a:rPr lang="ru-RU" smtClean="0"/>
              <a:pPr/>
              <a:t>18.10.2019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093F5-A50B-4642-A4FE-121626214DA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779EA-917B-45E0-A960-51D9D615F4A3}" type="datetimeFigureOut">
              <a:rPr lang="ru-RU" smtClean="0"/>
              <a:pPr/>
              <a:t>18.10.2019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0093F5-A50B-4642-A4FE-121626214DA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3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2.jpeg"/><Relationship Id="rId5" Type="http://schemas.openxmlformats.org/officeDocument/2006/relationships/image" Target="../media/image2.gif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4640" y="908720"/>
            <a:ext cx="7772400" cy="1470025"/>
          </a:xfrm>
        </p:spPr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Выстраивание </a:t>
            </a:r>
            <a:r>
              <a:rPr lang="ru-RU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преемственности со школой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детьми старшего дошкольного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возраста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(из опыта работы)</a:t>
            </a:r>
            <a:endParaRPr lang="ru-RU" sz="2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77456" y="3907964"/>
            <a:ext cx="5961856" cy="1752600"/>
          </a:xfrm>
          <a:effectLst>
            <a:outerShdw blurRad="50800" dist="50800" dir="4920000" sx="70000" sy="70000" algn="ctr" rotWithShape="0">
              <a:srgbClr val="000000"/>
            </a:outerShdw>
          </a:effectLst>
        </p:spPr>
        <p:txBody>
          <a:bodyPr/>
          <a:lstStyle/>
          <a:p>
            <a:pPr algn="r"/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Воспитатель МДОУ «Детский сад «Дюймовочка» Горохова Марина Евгеньевна</a:t>
            </a:r>
            <a:b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23.11.2017</a:t>
            </a:r>
          </a:p>
          <a:p>
            <a:endParaRPr lang="ru-RU" dirty="0"/>
          </a:p>
        </p:txBody>
      </p:sp>
      <p:pic>
        <p:nvPicPr>
          <p:cNvPr id="4" name="Picture 2" descr="http://ds1-prs.edu.yar.ru/images/pedagogi_foto/gorohova_m.e_w148_h255.jpg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8280"/>
          <a:stretch/>
        </p:blipFill>
        <p:spPr bwMode="auto">
          <a:xfrm flipH="1">
            <a:off x="467544" y="2348880"/>
            <a:ext cx="1730448" cy="1918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131840" y="3429000"/>
            <a:ext cx="5607472" cy="2446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50000"/>
              </a:spcBef>
              <a:spcAft>
                <a:spcPct val="0"/>
              </a:spcAft>
            </a:pPr>
            <a:endParaRPr lang="ru-RU" dirty="0" smtClean="0">
              <a:solidFill>
                <a:srgbClr val="000000"/>
              </a:solidFill>
              <a:latin typeface="Arial" charset="0"/>
            </a:endParaRPr>
          </a:p>
          <a:p>
            <a:pPr lvl="0" fontAlgn="base">
              <a:spcBef>
                <a:spcPct val="50000"/>
              </a:spcBef>
              <a:spcAft>
                <a:spcPct val="0"/>
              </a:spcAft>
            </a:pPr>
            <a:endParaRPr lang="ru-RU" dirty="0">
              <a:solidFill>
                <a:srgbClr val="000000"/>
              </a:solidFill>
              <a:latin typeface="Arial" charset="0"/>
            </a:endParaRPr>
          </a:p>
          <a:p>
            <a:pPr lvl="0" fontAlgn="base">
              <a:spcBef>
                <a:spcPct val="50000"/>
              </a:spcBef>
              <a:spcAft>
                <a:spcPct val="0"/>
              </a:spcAft>
            </a:pPr>
            <a:endParaRPr lang="ru-RU" dirty="0" smtClean="0">
              <a:solidFill>
                <a:srgbClr val="000000"/>
              </a:solidFill>
              <a:latin typeface="Arial" charset="0"/>
            </a:endParaRPr>
          </a:p>
          <a:p>
            <a:pPr lvl="0" fontAlgn="base">
              <a:spcBef>
                <a:spcPct val="50000"/>
              </a:spcBef>
              <a:spcAft>
                <a:spcPct val="0"/>
              </a:spcAft>
            </a:pPr>
            <a:endParaRPr lang="ru-RU" dirty="0">
              <a:solidFill>
                <a:srgbClr val="000000"/>
              </a:solidFill>
              <a:latin typeface="Arial" charset="0"/>
            </a:endParaRPr>
          </a:p>
          <a:p>
            <a:pPr lvl="0" fontAlgn="base">
              <a:spcBef>
                <a:spcPct val="50000"/>
              </a:spcBef>
              <a:spcAft>
                <a:spcPct val="0"/>
              </a:spcAft>
            </a:pPr>
            <a:endParaRPr lang="ru-RU" dirty="0" smtClean="0">
              <a:solidFill>
                <a:srgbClr val="000000"/>
              </a:solidFill>
              <a:latin typeface="Arial" charset="0"/>
            </a:endParaRPr>
          </a:p>
          <a:p>
            <a:pPr lvl="0" fontAlgn="base">
              <a:spcBef>
                <a:spcPct val="50000"/>
              </a:spcBef>
              <a:spcAft>
                <a:spcPct val="0"/>
              </a:spcAft>
            </a:pPr>
            <a:endParaRPr lang="ru-RU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504" y="6286088"/>
            <a:ext cx="878497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 charset="0"/>
              </a:rPr>
              <a:t>©</a:t>
            </a:r>
            <a:r>
              <a:rPr lang="ru-RU" sz="1600" dirty="0">
                <a:solidFill>
                  <a:srgbClr val="000000"/>
                </a:solidFill>
                <a:latin typeface="Arial" charset="0"/>
              </a:rPr>
              <a:t>  МДОУ «Детский сад «Дюймовочка»  г. Переславля – Залесского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Список литературы</a:t>
            </a:r>
            <a:br>
              <a:rPr lang="ru-RU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s://fs00.infourok.ru/images/doc/163/187445/hello_html_5bf0ac18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797152"/>
            <a:ext cx="1908213" cy="1511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267744" y="1484784"/>
            <a:ext cx="6336704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1.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Дошкольная педагогика. Учеб. пособие для учащихся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уч-щ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Под ред.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В.И.Ядэшко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Ф.А.Сохина. – 2-е изд.,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испр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И доп. – М.: Просвещение, 1986.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Должикова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Р.А.,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Федосимов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Г.М.,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Кулинич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Н.Н., Ищенко И.П. Реализация преемственности при обучении и воспитании детей в ДОУ и начальной школе. – М.: Школьная Пресса, 2008.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Преемственные связи ДОУ, школы и родителей будущих первоклассников: Методическое пособие /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Е.П.Арнаутова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Г.Г.Зубова. – М.: ТЦ Сфера, 2006.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Доскин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В.А. Здоровье ребенка и его готовность к школе: пособие для родителей; под ред.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В.А.Доскина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– М.: Просвещение, 2007.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6" name="Содержимое 3" descr="https://fs00.infourok.ru/images/doc/163/187445/hello_html_5bf0ac18.pn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653136"/>
            <a:ext cx="1908213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420888"/>
            <a:ext cx="8229600" cy="1512168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BatangChe" pitchFamily="49" charset="-127"/>
                <a:ea typeface="BatangChe" pitchFamily="49" charset="-127"/>
              </a:rPr>
              <a:t>Спасибо за внимание</a:t>
            </a:r>
            <a:endParaRPr lang="ru-RU" b="1" dirty="0">
              <a:solidFill>
                <a:srgbClr val="FF0000"/>
              </a:solidFill>
              <a:latin typeface="BatangChe" pitchFamily="49" charset="-127"/>
              <a:ea typeface="BatangChe" pitchFamily="49" charset="-127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332657"/>
            <a:ext cx="8229600" cy="20162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«Пусть, став учеником, ребенок продолжает делать сегодня то, что делал вчера. Пусть новое проявляется в его жизни постепенно и не ошеломляется лавиной впечатлений»</a:t>
            </a:r>
          </a:p>
          <a:p>
            <a:pPr marL="0" indent="0" algn="r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В.А.Сухомлинский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kartinki-vernisazh.ru/_ph/93/1/4756329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440479"/>
            <a:ext cx="8572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420810" y="4293096"/>
            <a:ext cx="7279654" cy="164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Согласовать 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задачи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дошкольного и школьного  начального образования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Обеспечить условия для плавного, бесстрессового перехода детей от игровой к учебной деятельности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36810" y="3803848"/>
            <a:ext cx="4896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2644170"/>
            <a:ext cx="8304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МДОУ « Детский сад «Дюймовочка» и школа №1 тесно сотрудничает на протяжении многих лет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217685"/>
            <a:ext cx="8229600" cy="5091635"/>
          </a:xfrm>
        </p:spPr>
        <p:txBody>
          <a:bodyPr>
            <a:normAutofit fontScale="92500"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Дети узнают: Что такое школа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Зачем нужно ходить в школу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Кто это- учитель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Что такое урок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Для поддержания у детей устойчивого интереса  используем разнообразные формы работы: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1.Организованная образовательная деятельность (совместные уроки).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Педагоги имеют возможность ближе познакомиться с формами и методами работы, которые используются в детском саду и школе, узнать основные требования программы, основные направления работы, отметить проблемы в преемственности и качество образования.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2. Беседы о школе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3. Рассматривание картины «Школа» и иллюстраций на школьную тематику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4. Чтение и анализ детской художественной литературы о школьной жизни.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группе оборудован книжный уголок, в котором систематически обновляют содержание.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/>
          </a:p>
        </p:txBody>
      </p:sp>
      <p:pic>
        <p:nvPicPr>
          <p:cNvPr id="4" name="Рисунок 3" descr="http://kartinki-vernisazh.ru/_ph/93/1/4756329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6632"/>
            <a:ext cx="8572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1547664" y="260648"/>
            <a:ext cx="66216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ru-RU" sz="20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Работа с детьми в течении года  </a:t>
            </a:r>
            <a:r>
              <a:rPr lang="ru-RU" sz="20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направлена</a:t>
            </a:r>
            <a:endParaRPr lang="ru-RU" sz="20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Мероприятия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Проводим совместные педагогические советы (в начале и в конце учебного года).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Увеличивается количество детей с дефектами речи, что усложняет обучению детей к чтению 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письму. В этом году мы отметили, что необходимо улучшить работу по развитию речи.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День открытых дверей. Ежегодно учителя посещают открытые занятия в группе.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Посещаем занятия в школе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Проводим экскурсии в школу</a:t>
            </a:r>
          </a:p>
        </p:txBody>
      </p:sp>
      <p:pic>
        <p:nvPicPr>
          <p:cNvPr id="4" name="Рисунок 3" descr="http://kartinki-vernisazh.ru/_ph/93/1/47563294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88640"/>
            <a:ext cx="8572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Экскурсии в школу, в библиотеку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170080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 descr="http://serpuhov.ru/upload/iblock/256/image31797184.jpg"/>
          <p:cNvPicPr/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8" y="1340768"/>
            <a:ext cx="1828800" cy="1812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age.mel.fm/i/0/0wmxDc7syR/590.jpg"/>
          <p:cNvPicPr/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04248" y="5085184"/>
            <a:ext cx="1944216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Развитие детей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воспитания чувства патриотизма создан проект «Наш Переславль»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Участие в фестивале «Дружат дети на Планете»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Прививаем любовь к своей семье.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C:\Documents and Settings\Администратор\Рабочий стол\20171025_132626.jpg"/>
          <p:cNvPicPr/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27784" y="3346914"/>
            <a:ext cx="2088232" cy="3123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F:\грамоты и сертификаты детей\20171024_130149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3501007"/>
            <a:ext cx="1872208" cy="2815543"/>
          </a:xfrm>
          <a:prstGeom prst="rect">
            <a:avLst/>
          </a:prstGeom>
          <a:noFill/>
        </p:spPr>
      </p:pic>
      <p:pic>
        <p:nvPicPr>
          <p:cNvPr id="6" name="Рисунок 5" descr="http://kartinki-vernisazh.ru/_ph/93/1/47563294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0"/>
            <a:ext cx="8572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kartinki-vernisazh.ru/_ph/93/1/47563294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3920" y="152400"/>
            <a:ext cx="8572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Развитие мелкой моторики и подготовка к письму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этого используем прописи,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астольные игры: «шнуровка». 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Пазл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Мозайка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», Конструкторы, 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Лего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Администратор\Рабочий стол\IMG_20171031_170535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5" y="3212976"/>
            <a:ext cx="2808311" cy="1964282"/>
          </a:xfrm>
          <a:prstGeom prst="rect">
            <a:avLst/>
          </a:prstGeom>
          <a:noFill/>
        </p:spPr>
      </p:pic>
      <p:pic>
        <p:nvPicPr>
          <p:cNvPr id="1027" name="Picture 3" descr="C:\Documents and Settings\Администратор\Рабочий стол\IMG_20171031_165532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67944" y="2780928"/>
            <a:ext cx="4876800" cy="3657600"/>
          </a:xfrm>
          <a:prstGeom prst="rect">
            <a:avLst/>
          </a:prstGeom>
          <a:noFill/>
        </p:spPr>
      </p:pic>
      <p:pic>
        <p:nvPicPr>
          <p:cNvPr id="6" name="Рисунок 5" descr="http://kartinki-vernisazh.ru/_ph/93/1/47563294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332656"/>
            <a:ext cx="8572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Сюжетно-ролевая игра «Школа»</a:t>
            </a:r>
            <a:endParaRPr lang="ru-RU" dirty="0"/>
          </a:p>
        </p:txBody>
      </p:sp>
      <p:pic>
        <p:nvPicPr>
          <p:cNvPr id="4" name="Содержимое 3" descr="http://141.caduk.ru/images/p107_dscn1826.jpg"/>
          <p:cNvPicPr>
            <a:picLocks noGrp="1"/>
          </p:cNvPicPr>
          <p:nvPr>
            <p:ph type="pic"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1817" y="368660"/>
            <a:ext cx="1368152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Текст 7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В старшей группе создан уголок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школьника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, в которой входят: мольберт, набор полотна для цифр, буквы и т.д. В этих уголках дети с удовольствием играют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в школу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, то, отображают роль учителя, то роль ученика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Администратор\Рабочий стол\IMG_20170504_153254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95936" y="2420888"/>
            <a:ext cx="2664296" cy="2420888"/>
          </a:xfrm>
          <a:prstGeom prst="rect">
            <a:avLst/>
          </a:prstGeom>
          <a:noFill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2699792" y="296652"/>
            <a:ext cx="2304257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Рисунок 6" descr="http://kartinki-vernisazh.ru/_ph/93/1/47563294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715000"/>
            <a:ext cx="8572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900igr.net/up/datai/199832/0042-042-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2348880"/>
            <a:ext cx="3240360" cy="2534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C:\Documents and Settings\Администратор\Local Settings\Temporary Internet Files\Content.Word\IMG_20171116_162256.jpg"/>
          <p:cNvPicPr/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32240" y="476672"/>
            <a:ext cx="2411760" cy="3567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i="1" dirty="0" smtClean="0"/>
              <a:t>Оформление уголка информации для родителей будущих первоклассников</a:t>
            </a:r>
            <a:endParaRPr lang="ru-RU" sz="32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581128"/>
            <a:ext cx="1234480" cy="1545035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http://kartinki-vernisazh.ru/_ph/93/1/4756329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76672"/>
            <a:ext cx="8572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DOCUME~1\9335~1\LOCALS~1\Temp\WPDNSE\Camera\IMG_20171122_173241.jpg"/>
          <p:cNvPicPr/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8" y="3789040"/>
            <a:ext cx="3817987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IMG_20171122_173250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4048" y="2276872"/>
            <a:ext cx="3240360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555</Words>
  <Application>Microsoft Office PowerPoint</Application>
  <PresentationFormat>Экран (4:3)</PresentationFormat>
  <Paragraphs>48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Выстраивание преемственности со школой  с детьми старшего дошкольного возраста (из опыта работы)</vt:lpstr>
      <vt:lpstr>Презентация PowerPoint</vt:lpstr>
      <vt:lpstr>Презентация PowerPoint</vt:lpstr>
      <vt:lpstr>Мероприятия</vt:lpstr>
      <vt:lpstr>Экскурсии в школу, в библиотеку</vt:lpstr>
      <vt:lpstr>Развитие детей</vt:lpstr>
      <vt:lpstr>Развитие мелкой моторики и подготовка к письму</vt:lpstr>
      <vt:lpstr>Сюжетно-ролевая игра «Школа»</vt:lpstr>
      <vt:lpstr>Оформление уголка информации для родителей будущих первоклассников</vt:lpstr>
      <vt:lpstr>Список литературы  </vt:lpstr>
      <vt:lpstr>Спасибо за внимание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ПРЕЕМСТВЕННОСТЬ ДЕТСКОГО САДА И ШКОЛЫ (из опыта работы воспитатели: Горохова М. Е; Киселева Е.А)</dc:title>
  <dc:creator>root</dc:creator>
  <cp:lastModifiedBy>xxx</cp:lastModifiedBy>
  <cp:revision>48</cp:revision>
  <dcterms:created xsi:type="dcterms:W3CDTF">2017-10-31T07:05:05Z</dcterms:created>
  <dcterms:modified xsi:type="dcterms:W3CDTF">2019-10-18T10:32:43Z</dcterms:modified>
</cp:coreProperties>
</file>